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61"/>
  </p:notesMasterIdLst>
  <p:handoutMasterIdLst>
    <p:handoutMasterId r:id="rId62"/>
  </p:handoutMasterIdLst>
  <p:sldIdLst>
    <p:sldId id="305" r:id="rId6"/>
    <p:sldId id="425" r:id="rId7"/>
    <p:sldId id="683" r:id="rId8"/>
    <p:sldId id="554" r:id="rId9"/>
    <p:sldId id="515" r:id="rId10"/>
    <p:sldId id="516" r:id="rId11"/>
    <p:sldId id="517" r:id="rId12"/>
    <p:sldId id="518" r:id="rId13"/>
    <p:sldId id="519" r:id="rId14"/>
    <p:sldId id="520" r:id="rId15"/>
    <p:sldId id="521" r:id="rId16"/>
    <p:sldId id="522" r:id="rId17"/>
    <p:sldId id="555" r:id="rId18"/>
    <p:sldId id="557" r:id="rId19"/>
    <p:sldId id="525" r:id="rId20"/>
    <p:sldId id="558" r:id="rId21"/>
    <p:sldId id="559" r:id="rId22"/>
    <p:sldId id="560" r:id="rId23"/>
    <p:sldId id="561" r:id="rId24"/>
    <p:sldId id="610" r:id="rId25"/>
    <p:sldId id="611" r:id="rId26"/>
    <p:sldId id="612" r:id="rId27"/>
    <p:sldId id="613" r:id="rId28"/>
    <p:sldId id="614" r:id="rId29"/>
    <p:sldId id="616" r:id="rId30"/>
    <p:sldId id="638" r:id="rId31"/>
    <p:sldId id="639" r:id="rId32"/>
    <p:sldId id="640" r:id="rId33"/>
    <p:sldId id="641" r:id="rId34"/>
    <p:sldId id="642" r:id="rId35"/>
    <p:sldId id="643" r:id="rId36"/>
    <p:sldId id="665" r:id="rId37"/>
    <p:sldId id="644" r:id="rId38"/>
    <p:sldId id="645" r:id="rId39"/>
    <p:sldId id="646" r:id="rId40"/>
    <p:sldId id="654" r:id="rId41"/>
    <p:sldId id="662" r:id="rId42"/>
    <p:sldId id="655" r:id="rId43"/>
    <p:sldId id="657" r:id="rId44"/>
    <p:sldId id="664" r:id="rId45"/>
    <p:sldId id="658" r:id="rId46"/>
    <p:sldId id="659" r:id="rId47"/>
    <p:sldId id="670" r:id="rId48"/>
    <p:sldId id="671" r:id="rId49"/>
    <p:sldId id="673" r:id="rId50"/>
    <p:sldId id="674" r:id="rId51"/>
    <p:sldId id="675" r:id="rId52"/>
    <p:sldId id="676" r:id="rId53"/>
    <p:sldId id="677" r:id="rId54"/>
    <p:sldId id="678" r:id="rId55"/>
    <p:sldId id="669" r:id="rId56"/>
    <p:sldId id="680" r:id="rId57"/>
    <p:sldId id="681" r:id="rId58"/>
    <p:sldId id="682" r:id="rId59"/>
    <p:sldId id="423" r:id="rId60"/>
  </p:sldIdLst>
  <p:sldSz cx="9144000" cy="6858000" type="screen4x3"/>
  <p:notesSz cx="6797675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420" autoAdjust="0"/>
  </p:normalViewPr>
  <p:slideViewPr>
    <p:cSldViewPr>
      <p:cViewPr>
        <p:scale>
          <a:sx n="70" d="100"/>
          <a:sy n="70" d="100"/>
        </p:scale>
        <p:origin x="-14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22" y="-102"/>
      </p:cViewPr>
      <p:guideLst>
        <p:guide orient="horz" pos="3109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247" cy="494031"/>
          </a:xfrm>
          <a:prstGeom prst="rect">
            <a:avLst/>
          </a:prstGeom>
        </p:spPr>
        <p:txBody>
          <a:bodyPr vert="horz" lIns="91396" tIns="45699" rIns="91396" bIns="456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27" y="0"/>
            <a:ext cx="2946246" cy="494031"/>
          </a:xfrm>
          <a:prstGeom prst="rect">
            <a:avLst/>
          </a:prstGeom>
        </p:spPr>
        <p:txBody>
          <a:bodyPr vert="horz" lIns="91396" tIns="45699" rIns="91396" bIns="45699" rtlCol="0"/>
          <a:lstStyle>
            <a:lvl1pPr algn="r">
              <a:defRPr sz="1200"/>
            </a:lvl1pPr>
          </a:lstStyle>
          <a:p>
            <a:fld id="{8C927CA3-6BE3-4722-8D0B-E35F0F2DC68E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7045"/>
            <a:ext cx="2946247" cy="494030"/>
          </a:xfrm>
          <a:prstGeom prst="rect">
            <a:avLst/>
          </a:prstGeom>
        </p:spPr>
        <p:txBody>
          <a:bodyPr vert="horz" lIns="91396" tIns="45699" rIns="91396" bIns="456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27" y="9377045"/>
            <a:ext cx="2946246" cy="494030"/>
          </a:xfrm>
          <a:prstGeom prst="rect">
            <a:avLst/>
          </a:prstGeom>
        </p:spPr>
        <p:txBody>
          <a:bodyPr vert="horz" lIns="91396" tIns="45699" rIns="91396" bIns="45699" rtlCol="0" anchor="b"/>
          <a:lstStyle>
            <a:lvl1pPr algn="r">
              <a:defRPr sz="1200"/>
            </a:lvl1pPr>
          </a:lstStyle>
          <a:p>
            <a:fld id="{CE1E8AA3-B96F-4EAD-932E-3696F54CC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14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3633"/>
          </a:xfrm>
          <a:prstGeom prst="rect">
            <a:avLst/>
          </a:prstGeom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3633"/>
          </a:xfrm>
          <a:prstGeom prst="rect">
            <a:avLst/>
          </a:prstGeom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0DEB7E-E16D-4B35-87E8-0518F4807D38}" type="datetimeFigureOut">
              <a:rPr lang="en-US"/>
              <a:pPr/>
              <a:t>1/9/2015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8188"/>
            <a:ext cx="494030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6" tIns="45699" rIns="91396" bIns="4569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9" y="4689516"/>
            <a:ext cx="5438140" cy="4442698"/>
          </a:xfrm>
          <a:prstGeom prst="rect">
            <a:avLst/>
          </a:prstGeom>
        </p:spPr>
        <p:txBody>
          <a:bodyPr vert="horz" lIns="91396" tIns="45699" rIns="91396" bIns="4569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60" cy="493633"/>
          </a:xfrm>
          <a:prstGeom prst="rect">
            <a:avLst/>
          </a:prstGeom>
        </p:spPr>
        <p:txBody>
          <a:bodyPr vert="horz" wrap="square" lIns="91396" tIns="45699" rIns="91396" bIns="4569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60" cy="493633"/>
          </a:xfrm>
          <a:prstGeom prst="rect">
            <a:avLst/>
          </a:prstGeom>
        </p:spPr>
        <p:txBody>
          <a:bodyPr vert="horz" wrap="square" lIns="91396" tIns="45699" rIns="91396" bIns="4569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94E408-29CA-43D1-AB9E-6F26FEF6B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5396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12F3ED-A094-4E8E-8018-99A6AC6E6BBA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2E7F36-8D59-412F-9E24-7DEA660E7580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4E408-29CA-43D1-AB9E-6F26FEF6B36F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66776B-3E43-4ECD-8CB0-3D6136B7C9F5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60462C-654E-4D1F-87C0-370D8F160D5E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65A6C1-8EDC-41D2-AAA4-32356A5E6F68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C3FF0A-05B3-483E-90E8-00EC4DB6C9C1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4E47B3-77CA-49E6-A2ED-C1B586DA0039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2C425A-9373-4536-8E85-988AECB76660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109092-1C7E-4D64-9766-941927318DB5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8778A3-9008-4280-863D-1AF7B1299175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11300" indent="-27357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94308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532031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969755" indent="-21886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40747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845201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282925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720648" indent="-21886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61AEBC-1BAB-4B77-B4B2-FD8BC561376F}" type="slidenum">
              <a:rPr lang="en-US" altLang="en-US" sz="120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5"/>
          <p:cNvGraphicFramePr>
            <a:graphicFrameLocks noChangeAspect="1"/>
          </p:cNvGraphicFramePr>
          <p:nvPr/>
        </p:nvGraphicFramePr>
        <p:xfrm>
          <a:off x="44450" y="2393950"/>
          <a:ext cx="9077325" cy="1819275"/>
        </p:xfrm>
        <a:graphic>
          <a:graphicData uri="http://schemas.openxmlformats.org/presentationml/2006/ole">
            <p:oleObj spid="_x0000_s58406" name="Image" r:id="rId3" imgW="10209524" imgH="1815873" progId="">
              <p:embed/>
            </p:oleObj>
          </a:graphicData>
        </a:graphic>
      </p:graphicFrame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4925" y="4292600"/>
            <a:ext cx="9074150" cy="2520950"/>
            <a:chOff x="0" y="2640"/>
            <a:chExt cx="5760" cy="1680"/>
          </a:xfrm>
        </p:grpSpPr>
        <p:sp>
          <p:nvSpPr>
            <p:cNvPr id="6" name="Rectangle 17"/>
            <p:cNvSpPr>
              <a:spLocks noChangeArrowheads="1"/>
            </p:cNvSpPr>
            <p:nvPr userDrawn="1"/>
          </p:nvSpPr>
          <p:spPr bwMode="gray">
            <a:xfrm>
              <a:off x="0" y="2640"/>
              <a:ext cx="5760" cy="168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8"/>
            <p:cNvSpPr>
              <a:spLocks noChangeArrowheads="1"/>
            </p:cNvSpPr>
            <p:nvPr userDrawn="1"/>
          </p:nvSpPr>
          <p:spPr bwMode="gray">
            <a:xfrm>
              <a:off x="0" y="2640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Rectangle 19"/>
          <p:cNvSpPr>
            <a:spLocks noChangeArrowheads="1"/>
          </p:cNvSpPr>
          <p:nvPr/>
        </p:nvSpPr>
        <p:spPr bwMode="gray">
          <a:xfrm>
            <a:off x="34925" y="44450"/>
            <a:ext cx="9074150" cy="22828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-4763" y="0"/>
            <a:ext cx="9148763" cy="6856413"/>
            <a:chOff x="-3" y="0"/>
            <a:chExt cx="5763" cy="4319"/>
          </a:xfrm>
        </p:grpSpPr>
        <p:sp>
          <p:nvSpPr>
            <p:cNvPr id="10" name="AutoShape 21"/>
            <p:cNvSpPr>
              <a:spLocks noChangeArrowheads="1"/>
            </p:cNvSpPr>
            <p:nvPr userDrawn="1"/>
          </p:nvSpPr>
          <p:spPr bwMode="gray">
            <a:xfrm>
              <a:off x="24" y="24"/>
              <a:ext cx="5712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 userDrawn="1"/>
          </p:nvSpPr>
          <p:spPr bwMode="gray">
            <a:xfrm>
              <a:off x="0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 userDrawn="1"/>
          </p:nvSpPr>
          <p:spPr bwMode="gray">
            <a:xfrm rot="-5408600">
              <a:off x="-50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 userDrawn="1"/>
          </p:nvSpPr>
          <p:spPr bwMode="gray">
            <a:xfrm rot="10769190">
              <a:off x="5519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 userDrawn="1"/>
          </p:nvSpPr>
          <p:spPr bwMode="gray">
            <a:xfrm rot="5400000">
              <a:off x="5472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2482850" y="2895600"/>
            <a:ext cx="2698750" cy="1041400"/>
            <a:chOff x="1610" y="1965"/>
            <a:chExt cx="1700" cy="656"/>
          </a:xfrm>
        </p:grpSpPr>
        <p:pic>
          <p:nvPicPr>
            <p:cNvPr id="16" name="Picture 27" descr="Untitled-1 copy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2426" y="1965"/>
              <a:ext cx="590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8" descr="Untitled-1 copy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3061" y="2372"/>
              <a:ext cx="249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9" descr="Untitled-1 copy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1610" y="2237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ltGray">
          <a:xfrm>
            <a:off x="762000" y="990600"/>
            <a:ext cx="7772400" cy="10668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953000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www.henrygoh.com</a:t>
            </a:r>
            <a:endParaRPr lang="en-US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0EEFFFE-4A2F-4889-9982-977FF8DF9A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2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2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87B8A-AF83-4164-8273-05C2A9C861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66294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www.henrygoh.com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9DA9B68-E369-4576-8F58-3ABD34A32B8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6200" y="6488113"/>
            <a:ext cx="336342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Copyright © </a:t>
            </a:r>
            <a:r>
              <a:rPr lang="en-US" sz="1200" b="1" dirty="0" smtClean="0">
                <a:solidFill>
                  <a:schemeClr val="bg1"/>
                </a:solidFill>
                <a:latin typeface="+mn-lt"/>
              </a:rPr>
              <a:t>2013 </a:t>
            </a:r>
            <a:r>
              <a:rPr lang="en-US" sz="1200" b="1" dirty="0">
                <a:solidFill>
                  <a:schemeClr val="bg1"/>
                </a:solidFill>
                <a:latin typeface="+mn-lt"/>
              </a:rPr>
              <a:t>Henry Goh &amp; Co Sdn Bhd</a:t>
            </a:r>
          </a:p>
        </p:txBody>
      </p:sp>
      <p:sp>
        <p:nvSpPr>
          <p:cNvPr id="9" name="TextBox 9"/>
          <p:cNvSpPr txBox="1">
            <a:spLocks noChangeArrowheads="1"/>
          </p:cNvSpPr>
          <p:nvPr userDrawn="1"/>
        </p:nvSpPr>
        <p:spPr bwMode="auto">
          <a:xfrm>
            <a:off x="7010400" y="6443663"/>
            <a:ext cx="18669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Calibri" pitchFamily="34" charset="0"/>
              </a:rPr>
              <a:t>www.henrygoh.com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www.henrygoh.com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7DD32-6850-4544-8CF4-C1A494B71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285750"/>
            <a:ext cx="9156700" cy="911225"/>
            <a:chOff x="-1" y="196"/>
            <a:chExt cx="5768" cy="635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gray">
            <a:xfrm>
              <a:off x="1" y="196"/>
              <a:ext cx="5766" cy="63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 userDrawn="1"/>
          </p:nvSpPr>
          <p:spPr bwMode="gray">
            <a:xfrm flipH="1" flipV="1">
              <a:off x="2265" y="196"/>
              <a:ext cx="3497" cy="226"/>
            </a:xfrm>
            <a:custGeom>
              <a:avLst/>
              <a:gdLst/>
              <a:ahLst/>
              <a:cxnLst>
                <a:cxn ang="0">
                  <a:pos x="45" y="590"/>
                </a:cxn>
                <a:cxn ang="0">
                  <a:pos x="1497" y="590"/>
                </a:cxn>
                <a:cxn ang="0">
                  <a:pos x="0" y="0"/>
                </a:cxn>
                <a:cxn ang="0">
                  <a:pos x="0" y="590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gray">
            <a:xfrm>
              <a:off x="-1" y="514"/>
              <a:ext cx="3702" cy="312"/>
            </a:xfrm>
            <a:custGeom>
              <a:avLst/>
              <a:gdLst/>
              <a:ahLst/>
              <a:cxnLst>
                <a:cxn ang="0">
                  <a:pos x="45" y="590"/>
                </a:cxn>
                <a:cxn ang="0">
                  <a:pos x="1497" y="590"/>
                </a:cxn>
                <a:cxn ang="0">
                  <a:pos x="0" y="0"/>
                </a:cxn>
                <a:cxn ang="0">
                  <a:pos x="0" y="590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1588" y="0"/>
            <a:ext cx="9144000" cy="2413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12700" y="1235075"/>
            <a:ext cx="9132888" cy="158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7" name="Picture 17" descr="Untitled-1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252413" y="382588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8" descr="Untitled-1 cop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973138" y="765175"/>
            <a:ext cx="3587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6400" y="274638"/>
            <a:ext cx="6629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smtClean="0"/>
              <a:t>www.henrygoh.com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1691EFB-A7FD-41E3-A6ED-508832D009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metrojaya.com.my/emailers/emailerjul2k6.html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hyperlink" Target="http://images.google.ch/imgres?imgurl=http://clabedan.typepad.com/photos/uncategorized/proton.jpg&amp;imgrefurl=http://www.leblogauto.com/vw/index.html&amp;h=309&amp;w=308&amp;sz=18&amp;hl=en&amp;start=3&amp;tbnid=2GmxfJ7o3l4qoM:&amp;tbnh=117&amp;tbnw=117&amp;prev=/images?q=proton&amp;svnum=10&amp;hl=en&amp;lr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hyperlink" Target="http://www.ftsm.ukm.my/irpa/EA012/imej/Perodua.jpg" TargetMode="External"/><Relationship Id="rId9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hyperlink" Target="http://images.google.com.my/imgres?imgurl=http://www.crwflags.com/fotw/images/m/my%5efmpcol.gif&amp;imgrefurl=http://www.crwflags.com/fotw/flags/my_polic.html&amp;h=234&amp;w=299&amp;sz=5&amp;hl=en&amp;start=17&amp;um=1&amp;tbnid=6YAGJdcGDZU2NM:&amp;tbnh=91&amp;tbnw=116&amp;prev=/images?q=malaysian+police&amp;svnum=10&amp;um=1&amp;hl=en" TargetMode="External"/><Relationship Id="rId3" Type="http://schemas.openxmlformats.org/officeDocument/2006/relationships/hyperlink" Target="http://images.google.com.my/imgres?imgurl=http://content.answers.com/main/content/wp/en-commons/thumb/e/ee/101px-Hammer_and_sickle.svg.png&amp;imgrefurl=http://www.answers.com/topic/hammer-and-sickle&amp;h=101&amp;w=101&amp;sz=4&amp;hl=en&amp;start=41&amp;um=1&amp;tbnid=TF-BxxinD2TZWM:&amp;tbnh=83&amp;tbnw=83&amp;prev=/images?q=communism+symbols&amp;start=40&amp;ndsp=20&amp;svnum=10&amp;um=1&amp;hl=en&amp;sa=N" TargetMode="External"/><Relationship Id="rId7" Type="http://schemas.openxmlformats.org/officeDocument/2006/relationships/hyperlink" Target="http://images.google.com.my/imgres?imgurl=http://upload.wikimedia.org/wikipedia/commons/thumb/1/1a/Flag_of_the_Red_Cross.svg/800px-Flag_of_the_Red_Cross.svg.png&amp;imgrefurl=http://ca.wikipedia.org/wiki/Imatge:Flag_of_the_Red_Cross.svg&amp;h=533&amp;w=800&amp;sz=4&amp;hl=en&amp;start=1&amp;um=1&amp;tbnid=4BqkgIAAYG-n9M:&amp;tbnh=95&amp;tbnw=143&amp;prev=/images?q=red+cross&amp;svnum=10&amp;um=1&amp;hl=en" TargetMode="External"/><Relationship Id="rId12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11" Type="http://schemas.openxmlformats.org/officeDocument/2006/relationships/hyperlink" Target="http://images.google.com.my/imgres?imgurl=http://www.crwflags.com/fotw/images/i/icrc-cr.gif&amp;imgrefurl=http://www.crwflags.com/fotw/flags/int-red.html&amp;h=216&amp;w=216&amp;sz=3&amp;hl=en&amp;start=5&amp;um=1&amp;tbnid=Skv1TTxJ68VriM:&amp;tbnh=107&amp;tbnw=107&amp;prev=/images?q=red+crescent&amp;svnum=10&amp;um=1&amp;hl=en" TargetMode="External"/><Relationship Id="rId5" Type="http://schemas.openxmlformats.org/officeDocument/2006/relationships/hyperlink" Target="http://images.google.com.my/imgres?imgurl=http://www.suswatch.org/asia/images/logo-asean.gif&amp;imgrefurl=http://www.suswatch.org/asia/index.php?option=com_content&amp;task=view&amp;id=1&amp;Itemid=1&amp;h=741&amp;w=739&amp;sz=63&amp;hl=en&amp;start=7&amp;um=1&amp;tbnid=CJttPgX-CetqsM:&amp;tbnh=141&amp;tbnw=141&amp;prev=/images?q=Asean&amp;svnum=10&amp;um=1&amp;hl=en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53.jpeg"/><Relationship Id="rId4" Type="http://schemas.openxmlformats.org/officeDocument/2006/relationships/image" Target="../media/image50.jpeg"/><Relationship Id="rId9" Type="http://schemas.openxmlformats.org/officeDocument/2006/relationships/hyperlink" Target="http://images.google.com.my/imgres?imgurl=http://upload.wikimedia.org/wikipedia/en/thumb/8/86/Tenteradaratlogo.jpg/180px-Tenteradaratlogo.jpg&amp;imgrefurl=http://en.wikipedia.org/wiki/Malaysian_Army&amp;h=298&amp;w=180&amp;sz=20&amp;hl=en&amp;start=4&amp;um=1&amp;tbnid=SA2BgSvTkm1zMM:&amp;tbnh=116&amp;tbnw=70&amp;prev=/images?q=malaysian+army&amp;svnum=10&amp;um=1&amp;hl=en" TargetMode="External"/><Relationship Id="rId1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ipo.gov.my/statistik-cap-dagangan-2010" TargetMode="External"/><Relationship Id="rId7" Type="http://schemas.openxmlformats.org/officeDocument/2006/relationships/hyperlink" Target="http://www.myipo.gov.my/statistik-cap-dagangan-2014" TargetMode="External"/><Relationship Id="rId2" Type="http://schemas.openxmlformats.org/officeDocument/2006/relationships/hyperlink" Target="http://www.myipo.gov.my/web/guest/statistik-cap-dagangan-20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yipo.gov.my/web/guest/statistik-cd-2013" TargetMode="External"/><Relationship Id="rId5" Type="http://schemas.openxmlformats.org/officeDocument/2006/relationships/hyperlink" Target="http://www.myipo.gov.my/web/guest/statistik-cap-dagangan-2012" TargetMode="External"/><Relationship Id="rId4" Type="http://schemas.openxmlformats.org/officeDocument/2006/relationships/hyperlink" Target="http://www.myipo.gov.my/web/guest/statistik-cap-dagangan-2011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rygoh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-104328" y="-146248"/>
            <a:ext cx="9324528" cy="4032448"/>
          </a:xfrm>
        </p:spPr>
        <p:txBody>
          <a:bodyPr/>
          <a:lstStyle/>
          <a:p>
            <a:r>
              <a:rPr lang="en-US" sz="4000" b="1" dirty="0" smtClean="0">
                <a:latin typeface="Calibri" pitchFamily="34" charset="0"/>
              </a:rPr>
              <a:t>IP rights as a business booster-</a:t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The Malaysian Perspective</a:t>
            </a:r>
            <a:r>
              <a:rPr lang="en-US" sz="4500" b="1" dirty="0" smtClean="0">
                <a:latin typeface="Calibri" pitchFamily="34" charset="0"/>
              </a:rPr>
              <a:t/>
            </a:r>
            <a:br>
              <a:rPr lang="en-US" sz="4500" b="1" dirty="0" smtClean="0">
                <a:latin typeface="Calibri" pitchFamily="34" charset="0"/>
              </a:rPr>
            </a:br>
            <a:r>
              <a:rPr lang="en-US" sz="4500" b="1" dirty="0" smtClean="0">
                <a:latin typeface="Calibri" pitchFamily="34" charset="0"/>
              </a:rPr>
              <a:t>	</a:t>
            </a:r>
            <a:endParaRPr lang="en-MY" sz="4500" b="1" dirty="0" smtClean="0">
              <a:latin typeface="Calibri" pitchFamily="34" charset="0"/>
            </a:endParaRPr>
          </a:p>
        </p:txBody>
      </p:sp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2514600" y="6138446"/>
            <a:ext cx="3923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(strictly not for circulation)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244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6477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en-US" sz="1500" kern="0" dirty="0">
              <a:latin typeface="Calibri" pitchFamily="34" charset="0"/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0" y="64008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14-15 February 2015 </a:t>
            </a:r>
            <a:r>
              <a:rPr lang="en-US" sz="2000" b="1" kern="0" dirty="0" smtClean="0">
                <a:solidFill>
                  <a:schemeClr val="tx2"/>
                </a:solidFill>
                <a:latin typeface="Calibri" panose="020F0502020204030204" pitchFamily="34" charset="0"/>
                <a:sym typeface="Symbol"/>
              </a:rPr>
              <a:t></a:t>
            </a:r>
            <a:r>
              <a:rPr lang="en-US" sz="20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  </a:t>
            </a:r>
            <a:r>
              <a:rPr lang="en-US" sz="2000" b="1" kern="0" smtClean="0">
                <a:solidFill>
                  <a:schemeClr val="tx2"/>
                </a:solidFill>
                <a:latin typeface="Calibri" panose="020F0502020204030204" pitchFamily="34" charset="0"/>
              </a:rPr>
              <a:t>Ahmedabad</a:t>
            </a:r>
            <a:r>
              <a:rPr lang="en-US" sz="2000" b="1" kern="0" dirty="0" smtClean="0">
                <a:solidFill>
                  <a:schemeClr val="tx2"/>
                </a:solidFill>
                <a:latin typeface="Calibri" panose="020F0502020204030204" pitchFamily="34" charset="0"/>
              </a:rPr>
              <a:t>, India</a:t>
            </a:r>
            <a:endParaRPr lang="en-US" sz="2000" b="1" kern="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 descr="Untitled-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181600"/>
            <a:ext cx="362902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markpatent.org/images/log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953000"/>
            <a:ext cx="36004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52600" y="1524000"/>
            <a:ext cx="723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1475" indent="-371475" eaLnBrk="0" hangingPunct="0">
              <a:buFontTx/>
              <a:buBlip>
                <a:blip r:embed="rId2"/>
              </a:buBlip>
              <a:defRPr/>
            </a:pPr>
            <a:r>
              <a:rPr lang="en-US" sz="2400" b="1" dirty="0">
                <a:solidFill>
                  <a:srgbClr val="000000"/>
                </a:solidFill>
                <a:latin typeface="+mj-lt"/>
              </a:rPr>
              <a:t>Inventive step</a:t>
            </a:r>
          </a:p>
          <a:p>
            <a:pPr marL="371475" indent="-371475"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71475" indent="-371475" eaLnBrk="0" hangingPunct="0">
              <a:defRPr/>
            </a:pPr>
            <a:r>
              <a:rPr lang="en-US" sz="2400" dirty="0">
                <a:latin typeface="+mj-lt"/>
              </a:rPr>
              <a:t>	</a:t>
            </a:r>
          </a:p>
        </p:txBody>
      </p:sp>
      <p:sp>
        <p:nvSpPr>
          <p:cNvPr id="215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Patentability requirements</a:t>
            </a:r>
          </a:p>
        </p:txBody>
      </p:sp>
      <p:pic>
        <p:nvPicPr>
          <p:cNvPr id="21511" name="Picture 8" descr="Hunt-300x2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3622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152400" y="6248400"/>
            <a:ext cx="28257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(All </a:t>
            </a:r>
            <a:r>
              <a:rPr lang="en-US" sz="900" dirty="0" err="1" smtClean="0">
                <a:solidFill>
                  <a:schemeClr val="tx2"/>
                </a:solidFill>
              </a:rPr>
              <a:t>ima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1524000"/>
            <a:ext cx="8077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85875" lvl="2" indent="-371475" eaLnBrk="0" hangingPunct="0">
              <a:buFontTx/>
              <a:buBlip>
                <a:blip r:embed="rId2"/>
              </a:buBlip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Inventive step</a:t>
            </a:r>
          </a:p>
          <a:p>
            <a:pPr marL="371475" indent="-371475"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71475" indent="-371475" eaLnBrk="0" hangingPunct="0">
              <a:defRPr/>
            </a:pPr>
            <a:r>
              <a:rPr lang="en-US" sz="2400" dirty="0">
                <a:latin typeface="+mj-lt"/>
              </a:rPr>
              <a:t>	</a:t>
            </a:r>
          </a:p>
        </p:txBody>
      </p:sp>
      <p:sp>
        <p:nvSpPr>
          <p:cNvPr id="225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Patentability requirements</a:t>
            </a:r>
          </a:p>
        </p:txBody>
      </p:sp>
      <p:pic>
        <p:nvPicPr>
          <p:cNvPr id="22535" name="Picture 9" descr="Pin_improv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057400"/>
            <a:ext cx="57150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1828800"/>
            <a:ext cx="723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Industrial applicability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Invention can be made or used in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industry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Normally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not an issue</a:t>
            </a:r>
          </a:p>
        </p:txBody>
      </p:sp>
      <p:sp>
        <p:nvSpPr>
          <p:cNvPr id="235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Patentability requirements</a:t>
            </a:r>
          </a:p>
        </p:txBody>
      </p:sp>
      <p:pic>
        <p:nvPicPr>
          <p:cNvPr id="23559" name="Picture 6" descr="imagesCAIU2F0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500" y="3733799"/>
            <a:ext cx="2780699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Example of a Patented product</a:t>
            </a:r>
          </a:p>
        </p:txBody>
      </p:sp>
      <p:sp>
        <p:nvSpPr>
          <p:cNvPr id="21510" name="Content Placeholder 2"/>
          <p:cNvSpPr>
            <a:spLocks noGrp="1"/>
          </p:cNvSpPr>
          <p:nvPr>
            <p:ph idx="1"/>
          </p:nvPr>
        </p:nvSpPr>
        <p:spPr>
          <a:xfrm>
            <a:off x="1752600" y="1447800"/>
            <a:ext cx="6324600" cy="37941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b="1" dirty="0" err="1" smtClean="0">
                <a:solidFill>
                  <a:srgbClr val="000000"/>
                </a:solidFill>
                <a:latin typeface="+mj-lt"/>
              </a:rPr>
              <a:t>Sildenafil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  citrate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Was it new?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Was it obvious?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Was it industrially applicable</a:t>
            </a:r>
            <a:r>
              <a:rPr lang="en-US" sz="2400" dirty="0" smtClean="0">
                <a:latin typeface="+mj-lt"/>
              </a:rPr>
              <a:t>?</a:t>
            </a:r>
          </a:p>
          <a:p>
            <a:pPr>
              <a:buFontTx/>
              <a:buNone/>
              <a:defRPr/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 descr="viagra.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862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0" descr="Sildenafil-from-xtal-3D-ball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444875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6705600" y="1371600"/>
            <a:ext cx="14478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3D model of sildenafil molecule based on crystal structure of sildenafil citrate monohydrate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Non-patentable inventions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idx="1"/>
          </p:nvPr>
        </p:nvSpPr>
        <p:spPr>
          <a:xfrm>
            <a:off x="838200" y="1752600"/>
            <a:ext cx="7848600" cy="3992563"/>
          </a:xfrm>
        </p:spPr>
        <p:txBody>
          <a:bodyPr/>
          <a:lstStyle/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Excluded subject matter - Malaysia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None/>
              <a:defRPr/>
            </a:pPr>
            <a:endParaRPr lang="en-US" sz="1000" dirty="0" smtClean="0">
              <a:latin typeface="+mj-lt"/>
              <a:ea typeface="PMingLiU" pitchFamily="18" charset="-120"/>
            </a:endParaRPr>
          </a:p>
        </p:txBody>
      </p:sp>
      <p:pic>
        <p:nvPicPr>
          <p:cNvPr id="27655" name="Picture 8" descr="maths formu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362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 descr="tomato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09800"/>
            <a:ext cx="2819400" cy="186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0" descr="schem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083516"/>
            <a:ext cx="1905000" cy="169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1" descr="brain pow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267200"/>
            <a:ext cx="19050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3" descr="acupuncture metho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242166"/>
            <a:ext cx="2743200" cy="24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Non-patentable inventions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153400" cy="4297363"/>
          </a:xfrm>
        </p:spPr>
        <p:txBody>
          <a:bodyPr/>
          <a:lstStyle/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Excluded subject matter 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None/>
              <a:defRPr/>
            </a:pPr>
            <a:endParaRPr lang="en-US" sz="1000" dirty="0" smtClean="0">
              <a:solidFill>
                <a:srgbClr val="000000"/>
              </a:solidFill>
              <a:latin typeface="+mj-lt"/>
              <a:ea typeface="PMingLiU" pitchFamily="18" charset="-120"/>
            </a:endParaRP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Blip>
                <a:blip r:embed="rId2"/>
              </a:buBlip>
              <a:defRPr/>
            </a:pPr>
            <a:r>
              <a:rPr lang="en-US" sz="22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Discoveries, scientific theories &amp; mathematical methods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Blip>
                <a:blip r:embed="rId2"/>
              </a:buBlip>
              <a:defRPr/>
            </a:pPr>
            <a:r>
              <a:rPr lang="en-US" sz="22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Plant or animal varieties</a:t>
            </a:r>
            <a:r>
              <a:rPr lang="en-US" sz="2200" b="1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&amp; essentially biological processes for production of plants or animals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Blip>
                <a:blip r:embed="rId2"/>
              </a:buBlip>
              <a:defRPr/>
            </a:pPr>
            <a:r>
              <a:rPr lang="en-US" sz="2200" dirty="0" smtClean="0">
                <a:solidFill>
                  <a:srgbClr val="000000"/>
                </a:solidFill>
                <a:latin typeface="+mj-lt"/>
                <a:ea typeface="PMingLiU" pitchFamily="18" charset="-120"/>
              </a:rPr>
              <a:t>Schemes, rules or methods for doing business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Blip>
                <a:blip r:embed="rId2"/>
              </a:buBlip>
              <a:defRPr/>
            </a:pPr>
            <a:r>
              <a:rPr kumimoji="1" lang="en-US" sz="2200" dirty="0" smtClean="0">
                <a:solidFill>
                  <a:srgbClr val="000000"/>
                </a:solidFill>
                <a:latin typeface="+mj-lt"/>
              </a:rPr>
              <a:t>Methods for performing purely mental acts or playing games</a:t>
            </a:r>
          </a:p>
          <a:p>
            <a:pPr marL="452438" lvl="3" indent="-285750" eaLnBrk="1" hangingPunct="1">
              <a:buClr>
                <a:schemeClr val="tx1"/>
              </a:buClr>
              <a:buSzPct val="80000"/>
              <a:buFontTx/>
              <a:buBlip>
                <a:blip r:embed="rId2"/>
              </a:buBlip>
              <a:defRPr/>
            </a:pPr>
            <a:r>
              <a:rPr kumimoji="1" lang="en-US" sz="2200" dirty="0" smtClean="0">
                <a:solidFill>
                  <a:srgbClr val="000000"/>
                </a:solidFill>
                <a:latin typeface="+mj-lt"/>
              </a:rPr>
              <a:t>Methods for treatment of human or animal body by surgery or therapy &amp; diagnostic methods</a:t>
            </a:r>
          </a:p>
          <a:p>
            <a:pPr marL="452438" lvl="3" indent="-28575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en-US" sz="1500" dirty="0" smtClean="0">
              <a:latin typeface="+mj-lt"/>
            </a:endParaRPr>
          </a:p>
          <a:p>
            <a:pPr marL="452438" lvl="3" indent="-28575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1000" i="1" dirty="0" smtClean="0">
                <a:solidFill>
                  <a:schemeClr val="tx2"/>
                </a:solidFill>
                <a:latin typeface="+mj-lt"/>
              </a:rPr>
              <a:t>	Section 13(1) Malaysian Patents Act</a:t>
            </a:r>
            <a:endParaRPr kumimoji="1" lang="en-US" sz="100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Pre-filing considerations</a:t>
            </a:r>
          </a:p>
        </p:txBody>
      </p:sp>
      <p:sp>
        <p:nvSpPr>
          <p:cNvPr id="22534" name="Content Placeholder 2"/>
          <p:cNvSpPr>
            <a:spLocks noGrp="1"/>
          </p:cNvSpPr>
          <p:nvPr>
            <p:ph idx="1"/>
          </p:nvPr>
        </p:nvSpPr>
        <p:spPr>
          <a:xfrm>
            <a:off x="1828800" y="2057400"/>
            <a:ext cx="6858000" cy="3657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Patentability requirements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	(novelty, inventive step, industrial applicability)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Pre-filing search</a:t>
            </a:r>
          </a:p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Drafting of patent specification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	(see example)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1600200" y="1752600"/>
            <a:ext cx="6705600" cy="376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Dos 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Invention write-up should focus on: 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New features of invention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Technical problems solved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Advantages over existing solutions (if any)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 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Dos 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&amp; Don'ts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1828799"/>
            <a:ext cx="6324600" cy="413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Extra Dos 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Provide information on: 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All ways the invention may be executed 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 	(different variations, embodiments etc)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Working examples e.g. test data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Drawings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Dos </a:t>
            </a:r>
            <a:r>
              <a:rPr lang="en-US" sz="3200" dirty="0">
                <a:solidFill>
                  <a:schemeClr val="bg1"/>
                </a:solidFill>
                <a:latin typeface="+mj-lt"/>
                <a:sym typeface="Wingdings" pitchFamily="2" charset="2"/>
              </a:rPr>
              <a:t>&amp; Don'ts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1828799"/>
            <a:ext cx="66294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What is an Industrial Design ?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24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 Industrial design consists of features of shape, configuration, pattern or ornament applied to an article by an industrial process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Eye appeal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2. Industrial Design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is Intellectual Property?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077200" cy="4495800"/>
          </a:xfrm>
        </p:spPr>
        <p:txBody>
          <a:bodyPr/>
          <a:lstStyle/>
          <a:p>
            <a:pPr marL="457200" indent="-45720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	</a:t>
            </a:r>
            <a:endParaRPr lang="en-US" sz="2800" dirty="0" smtClean="0">
              <a:latin typeface="Verdana" pitchFamily="34" charset="0"/>
            </a:endParaRPr>
          </a:p>
          <a:p>
            <a:pPr marL="457200" indent="-457200" eaLnBrk="1" hangingPunct="1">
              <a:buNone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 legal concept that deals with the creations of the mind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Property in intangible form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 bridge connecting inventions with businesses/ the market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Most important asset for a business</a:t>
            </a:r>
            <a:endParaRPr lang="en-US" sz="2800" i="1" dirty="0" smtClean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914400" y="1828798"/>
            <a:ext cx="7620000" cy="19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2D features include</a:t>
            </a:r>
            <a:endParaRPr lang="en-US" sz="28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pattern, ornament applied to an article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Industrial Design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743200"/>
            <a:ext cx="2895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914400" y="1828798"/>
            <a:ext cx="7620000" cy="15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3D features include</a:t>
            </a:r>
            <a:endParaRPr lang="en-US" sz="24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Industrial Design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36576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1336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1828799"/>
            <a:ext cx="66294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To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qualify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for registration, the design must:</a:t>
            </a:r>
          </a:p>
          <a:p>
            <a:pPr>
              <a:buFontTx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Belong to the Applicant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Be applied to an article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Be Novel – worldwide novelty</a:t>
            </a:r>
            <a:endParaRPr lang="en-US" sz="24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Registrability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requirements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5638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1828799"/>
            <a:ext cx="66294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Belongs to the Applicant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n-US" sz="2400" b="1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Registrability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requirements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228672"/>
            <a:ext cx="518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AUTHOR – Person who creates a design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OWNER – Person who is registered as the owner of the registered industrial design and may be a natural or legal person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You can only file the design if it belongs to you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1676400" y="1828799"/>
            <a:ext cx="6629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Applied to an article</a:t>
            </a: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kern="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Registrability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requirements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228672"/>
            <a:ext cx="6477000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Article</a:t>
            </a:r>
            <a:r>
              <a:rPr lang="en-US" sz="2400" dirty="0" smtClean="0">
                <a:solidFill>
                  <a:schemeClr val="tx2"/>
                </a:solidFill>
              </a:rPr>
              <a:t> -	any article of manufacture or 		handicraft, including any part of 		such article or handicraft if that 		part is </a:t>
            </a:r>
            <a:r>
              <a:rPr lang="en-US" sz="2400" b="1" dirty="0" smtClean="0">
                <a:solidFill>
                  <a:schemeClr val="tx2"/>
                </a:solidFill>
              </a:rPr>
              <a:t>made and sold 			separately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495800"/>
            <a:ext cx="2362200" cy="189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495800"/>
            <a:ext cx="4724400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     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Registrability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 requirements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2228672"/>
            <a:ext cx="647700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600200"/>
            <a:ext cx="7010400" cy="266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Novelty</a:t>
            </a:r>
            <a:r>
              <a:rPr lang="en-US" sz="2400" dirty="0" smtClean="0">
                <a:solidFill>
                  <a:schemeClr val="tx2"/>
                </a:solidFill>
              </a:rPr>
              <a:t> – 	No public disclosure of 				the industrial design has 				taken place in Malaysia or 				elsewhere before filing 				date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Blip>
                <a:blip r:embed="rId2"/>
              </a:buBlip>
              <a:defRPr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914400" lvl="1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		-  	Worldwide novelty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419600"/>
            <a:ext cx="2362200" cy="133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000000"/>
            </a:camera>
            <a:lightRig rig="threePt" dir="t"/>
          </a:scene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Scope of Protection - Design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3200400" y="4957763"/>
            <a:ext cx="2567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000000"/>
                </a:solidFill>
                <a:latin typeface="Calibri" pitchFamily="34" charset="0"/>
                <a:ea typeface="Gulim" pitchFamily="34" charset="-127"/>
              </a:rPr>
              <a:t>Incremental </a:t>
            </a:r>
            <a:r>
              <a:rPr lang="en-US" altLang="ko-KR" sz="2400" dirty="0">
                <a:solidFill>
                  <a:srgbClr val="000000"/>
                </a:solidFill>
                <a:latin typeface="Calibri" pitchFamily="34" charset="0"/>
                <a:ea typeface="Gulim" pitchFamily="34" charset="-127"/>
              </a:rPr>
              <a:t>design</a:t>
            </a:r>
            <a:endParaRPr lang="en-US" altLang="en-US" sz="2400" dirty="0">
              <a:solidFill>
                <a:srgbClr val="000000"/>
              </a:solidFill>
              <a:latin typeface="Calibri" pitchFamily="34" charset="0"/>
              <a:ea typeface="Gulim" pitchFamily="34" charset="-127"/>
            </a:endParaRP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6013450" y="6170613"/>
            <a:ext cx="28257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rgbClr val="1D528D"/>
                </a:solidFill>
              </a:rPr>
              <a:t>(All images shown are for </a:t>
            </a:r>
            <a:r>
              <a:rPr lang="en-US" altLang="en-US" sz="900" dirty="0" smtClean="0">
                <a:solidFill>
                  <a:srgbClr val="1D528D"/>
                </a:solidFill>
              </a:rPr>
              <a:t>illustration purposes </a:t>
            </a:r>
            <a:r>
              <a:rPr lang="en-US" altLang="en-US" sz="900" dirty="0">
                <a:solidFill>
                  <a:srgbClr val="1D528D"/>
                </a:solidFill>
              </a:rPr>
              <a:t>only)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6533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50" y="1905000"/>
            <a:ext cx="85725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Scope of Protection - Design</a:t>
            </a: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6013450" y="6170613"/>
            <a:ext cx="28257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1D528D"/>
                </a:solidFill>
              </a:rPr>
              <a:t>(All images shown are for illustration purposes only)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3200400" y="5181600"/>
            <a:ext cx="33538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000000"/>
                </a:solidFill>
                <a:ea typeface="Gulim" pitchFamily="34" charset="-127"/>
              </a:rPr>
              <a:t>Revolutionary Designs </a:t>
            </a:r>
            <a:endParaRPr lang="en-US" altLang="en-US" sz="2400" dirty="0">
              <a:solidFill>
                <a:srgbClr val="000000"/>
              </a:solidFill>
              <a:ea typeface="Gulim" pitchFamily="34" charset="-127"/>
            </a:endParaRPr>
          </a:p>
        </p:txBody>
      </p:sp>
      <p:sp>
        <p:nvSpPr>
          <p:cNvPr id="38919" name="Rectangle 1"/>
          <p:cNvSpPr>
            <a:spLocks noChangeArrowheads="1"/>
          </p:cNvSpPr>
          <p:nvPr/>
        </p:nvSpPr>
        <p:spPr bwMode="auto">
          <a:xfrm>
            <a:off x="6073775" y="4389438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chemeClr val="tx2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2007</a:t>
            </a:r>
            <a:endParaRPr lang="en-MY" altLang="en-US" sz="1800" b="1">
              <a:solidFill>
                <a:schemeClr val="tx2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38920" name="Rectangle 1"/>
          <p:cNvSpPr>
            <a:spLocks noChangeArrowheads="1"/>
          </p:cNvSpPr>
          <p:nvPr/>
        </p:nvSpPr>
        <p:spPr bwMode="auto">
          <a:xfrm>
            <a:off x="2554288" y="43910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chemeClr val="tx2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1998</a:t>
            </a:r>
            <a:endParaRPr lang="en-MY" altLang="en-US" sz="1800" b="1">
              <a:solidFill>
                <a:schemeClr val="tx2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38921" name="Rectangle 1"/>
          <p:cNvSpPr>
            <a:spLocks noChangeArrowheads="1"/>
          </p:cNvSpPr>
          <p:nvPr/>
        </p:nvSpPr>
        <p:spPr bwMode="auto">
          <a:xfrm>
            <a:off x="573088" y="44307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chemeClr val="tx2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1987</a:t>
            </a:r>
            <a:endParaRPr lang="en-MY" altLang="en-US" sz="1800" b="1">
              <a:solidFill>
                <a:schemeClr val="tx2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4459288" y="4408488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chemeClr val="tx2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2004</a:t>
            </a:r>
            <a:endParaRPr lang="en-MY" altLang="en-US" sz="1800" b="1">
              <a:solidFill>
                <a:schemeClr val="tx2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7543800" y="4408488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>
                <a:solidFill>
                  <a:schemeClr val="tx2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2014</a:t>
            </a:r>
            <a:endParaRPr lang="en-MY" altLang="en-US" sz="1800" b="1">
              <a:solidFill>
                <a:schemeClr val="tx2"/>
              </a:solidFill>
              <a:latin typeface="Times New Roman" pitchFamily="18" charset="0"/>
              <a:ea typeface="Gulim" pitchFamily="34" charset="-127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Patents 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&amp; Designs – a comparison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90600" y="2057400"/>
          <a:ext cx="7391399" cy="3505199"/>
        </p:xfrm>
        <a:graphic>
          <a:graphicData uri="http://schemas.openxmlformats.org/drawingml/2006/table">
            <a:tbl>
              <a:tblPr/>
              <a:tblGrid>
                <a:gridCol w="2190044"/>
                <a:gridCol w="2424692"/>
                <a:gridCol w="2776663"/>
              </a:tblGrid>
              <a:tr h="486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Patent</a:t>
                      </a:r>
                      <a:endParaRPr kumimoji="0" lang="en-MY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Registered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Design</a:t>
                      </a:r>
                      <a:endParaRPr kumimoji="0" lang="en-MY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485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What is it?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Monopoly granted by the state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 exchange for disclosure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13220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What is protected?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Invention of a product or process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>
                          <a:tab pos="177800" algn="l"/>
                        </a:tabLst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Technical features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Outer appearance of a mass-produced article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Aesthetic features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8485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Term of Protection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 years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 years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Patents  &amp; Designs – a comparison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90600" y="2057400"/>
          <a:ext cx="7200900" cy="3322386"/>
        </p:xfrm>
        <a:graphic>
          <a:graphicData uri="http://schemas.openxmlformats.org/drawingml/2006/table">
            <a:tbl>
              <a:tblPr/>
              <a:tblGrid>
                <a:gridCol w="2133600"/>
                <a:gridCol w="2514600"/>
                <a:gridCol w="2552700"/>
              </a:tblGrid>
              <a:tr h="3810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Patent</a:t>
                      </a:r>
                      <a:endParaRPr kumimoji="0" lang="en-MY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Registered Design</a:t>
                      </a:r>
                      <a:endParaRPr kumimoji="0" lang="en-MY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33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Protectable Subject-Matter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Invention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idea of inventor with practical application that solves a problem in a field of technology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Design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shape or surface decoration applied to an article that gives eye appeal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9146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Registrability</a:t>
                      </a: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Requirements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Novelty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Inventive Step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Industrial Application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Novelty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is Intellectual Property?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077200" cy="4495800"/>
          </a:xfrm>
        </p:spPr>
        <p:txBody>
          <a:bodyPr/>
          <a:lstStyle/>
          <a:p>
            <a:pPr marL="457200" indent="-45720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	</a:t>
            </a:r>
          </a:p>
          <a:p>
            <a:pPr marL="457200" indent="-45720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	Q:	How does it boost business?</a:t>
            </a:r>
          </a:p>
          <a:p>
            <a:pPr marL="457200" indent="-457200" eaLnBrk="1" hangingPunct="1">
              <a:buNone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Provide a competitive advantage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Deter competition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Effective marketing tool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Assist in generating income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Continuous research and development</a:t>
            </a:r>
          </a:p>
          <a:p>
            <a:pPr marL="457200" indent="-457200" eaLnBrk="1" hangingPunct="1">
              <a:buNone/>
              <a:defRPr/>
            </a:pPr>
            <a:endParaRPr lang="en-US" sz="2400" i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Patents  &amp; Designs – a comparison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66800" y="2133600"/>
          <a:ext cx="7200900" cy="4023424"/>
        </p:xfrm>
        <a:graphic>
          <a:graphicData uri="http://schemas.openxmlformats.org/drawingml/2006/table">
            <a:tbl>
              <a:tblPr/>
              <a:tblGrid>
                <a:gridCol w="1676400"/>
                <a:gridCol w="2743200"/>
                <a:gridCol w="2781300"/>
              </a:tblGrid>
              <a:tr h="3810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Requirement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Patent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Design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33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Novelty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not previously made public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anywhere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in any way</a:t>
                      </a:r>
                    </a:p>
                    <a:p>
                      <a:pPr marL="177800" marR="0" lvl="0" indent="-1778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by any person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before the application for registration is filed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</a:tr>
              <a:tr h="9145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Inventive Step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differences that make the invention new are not trivial or obvious ones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6652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Industrial Application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can be made or used in industry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Patents  &amp; Designs – a comparison</a:t>
            </a:r>
            <a:endParaRPr lang="en-US" altLang="en-US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5356216"/>
              </p:ext>
            </p:extLst>
          </p:nvPr>
        </p:nvGraphicFramePr>
        <p:xfrm>
          <a:off x="1143000" y="1447801"/>
          <a:ext cx="7010399" cy="4970898"/>
        </p:xfrm>
        <a:graphic>
          <a:graphicData uri="http://schemas.openxmlformats.org/drawingml/2006/table">
            <a:tbl>
              <a:tblPr/>
              <a:tblGrid>
                <a:gridCol w="2209800"/>
                <a:gridCol w="2086896"/>
                <a:gridCol w="2713703"/>
              </a:tblGrid>
              <a:tr h="3813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Stage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Patent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Design</a:t>
                      </a:r>
                      <a:endParaRPr kumimoji="0" lang="en-MY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46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Application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Forms + Fees + Specification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Forms + Fees + Representations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6746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Foreign Filing Term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 months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 months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227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Publication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Yes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6746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Examination Request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Required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Not required, automatic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9679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Examination Type/Prosecution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Substantive</a:t>
                      </a:r>
                      <a:endParaRPr kumimoji="0" lang="en-MY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Formality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6746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Approval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Grant + Publication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Registration + Publication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06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Timeframe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3-4 years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6-12 months</a:t>
                      </a:r>
                      <a:endParaRPr kumimoji="0" lang="en-MY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Patents  &amp; Designs – a comparison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9940" name="Rectangle 1"/>
          <p:cNvSpPr>
            <a:spLocks noChangeArrowheads="1"/>
          </p:cNvSpPr>
          <p:nvPr/>
        </p:nvSpPr>
        <p:spPr bwMode="auto">
          <a:xfrm>
            <a:off x="1143000" y="1600200"/>
            <a:ext cx="548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255713" indent="-1255713" eaLnBrk="0" hangingPunct="0">
              <a:spcBef>
                <a:spcPct val="20000"/>
              </a:spcBef>
              <a:buChar char="•"/>
              <a:tabLst>
                <a:tab pos="982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982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982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82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D528D"/>
                </a:solidFill>
                <a:latin typeface="Calibri" pitchFamily="34" charset="0"/>
              </a:rPr>
              <a:t>Comparison – Registrability, Scope &amp; Cost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3813" y="2362200"/>
          <a:ext cx="6402387" cy="3340102"/>
        </p:xfrm>
        <a:graphic>
          <a:graphicData uri="http://schemas.openxmlformats.org/drawingml/2006/table">
            <a:tbl>
              <a:tblPr/>
              <a:tblGrid>
                <a:gridCol w="1295400"/>
                <a:gridCol w="5106987"/>
              </a:tblGrid>
              <a:tr h="1633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Patent</a:t>
                      </a:r>
                      <a:endParaRPr kumimoji="0" lang="en-MY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8" marR="91438"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high registrability standard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complex and expensive to obtain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scope defined by words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arguable as to meaning of the word</a:t>
                      </a:r>
                      <a:endParaRPr kumimoji="0" lang="en-MY" alt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91438" marR="91438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7064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Design</a:t>
                      </a:r>
                    </a:p>
                  </a:txBody>
                  <a:tcPr marL="91438" marR="91438" marT="45705" marB="4570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572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low registrability standard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relatively inexpensive to obtain 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scope defined by pictures</a:t>
                      </a:r>
                      <a:endParaRPr kumimoji="0" lang="en-US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-"/>
                        <a:tabLst>
                          <a:tab pos="457200" algn="l"/>
                        </a:tabLst>
                      </a:pPr>
                      <a:r>
                        <a:rPr kumimoji="0" lang="en-US" alt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arguable as to the overall impression</a:t>
                      </a:r>
                      <a:endParaRPr kumimoji="0" lang="en-MY" alt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1D528D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91438" marR="91438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Anatomy of a Design Registration</a:t>
            </a:r>
            <a:endParaRPr lang="en-US" alt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9460" name="Picture 5" descr="\\DAVE\Dave Scanned\RNA Conference\DM-002138-Certific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057400"/>
            <a:ext cx="2586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\\DAVE\Dave Scanned\RNA Conference\DM-002138-Representa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25860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Anatomy of a Granted Patent</a:t>
            </a:r>
            <a:endParaRPr lang="en-US" alt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484" name="Picture 5" descr="\\DAVE\Dave Scanned\RNA Conference\P-16150_Pag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9638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\\DAVE\Dave Scanned\RNA Conference\P-16150_Page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752600"/>
            <a:ext cx="3071812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3716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alibri" pitchFamily="34" charset="0"/>
              </a:rPr>
              <a:t>Anatomy of a Granted Patent</a:t>
            </a:r>
            <a:endParaRPr lang="en-US" altLang="en-US" sz="4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507" name="TextBox 17"/>
          <p:cNvSpPr txBox="1">
            <a:spLocks noChangeArrowheads="1"/>
          </p:cNvSpPr>
          <p:nvPr/>
        </p:nvSpPr>
        <p:spPr bwMode="auto">
          <a:xfrm>
            <a:off x="5219700" y="6488113"/>
            <a:ext cx="3924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alibri" pitchFamily="34" charset="0"/>
              </a:rPr>
              <a:t>Copyright @ 2014 Henry Goh &amp; Co Sdn Bhd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57238" y="1447800"/>
            <a:ext cx="390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D528D"/>
                </a:solidFill>
                <a:latin typeface="Calibri" pitchFamily="34" charset="0"/>
              </a:rPr>
              <a:t>Anatomy of a Granted Patent</a:t>
            </a:r>
            <a:endParaRPr lang="en-MY" altLang="en-US" sz="2400">
              <a:solidFill>
                <a:srgbClr val="1D528D"/>
              </a:solidFill>
            </a:endParaRPr>
          </a:p>
        </p:txBody>
      </p:sp>
      <p:pic>
        <p:nvPicPr>
          <p:cNvPr id="21509" name="Picture 7" descr="\\DAVE\Dave Scanned\RNA Conference\P-16150_Page_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981200"/>
            <a:ext cx="269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C:\Users\User\Documents\CG'S DOCS 2014\Patent Documents (2014)\RNA Conference\P-16150-pg6 sp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265271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C:\Users\User\Documents\CG'S DOCS 2014\Patent Documents (2014)\RNA Conference\P-16150-pg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66541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3. Trade Marks</a:t>
            </a:r>
          </a:p>
        </p:txBody>
      </p:sp>
      <p:sp>
        <p:nvSpPr>
          <p:cNvPr id="16390" name="Content Placeholder 2"/>
          <p:cNvSpPr>
            <a:spLocks noGrp="1"/>
          </p:cNvSpPr>
          <p:nvPr>
            <p:ph idx="1"/>
          </p:nvPr>
        </p:nvSpPr>
        <p:spPr>
          <a:xfrm>
            <a:off x="762000" y="1493838"/>
            <a:ext cx="7848600" cy="4525962"/>
          </a:xfrm>
        </p:spPr>
        <p:txBody>
          <a:bodyPr/>
          <a:lstStyle/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Any sign or combination of signs used by a business to identify its goods or services to the public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Words that include names, letters, combination of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colours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, devices, logos</a:t>
            </a:r>
          </a:p>
          <a:p>
            <a:pPr marL="917575"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Visually perceptible i.e. 2D or 3D</a:t>
            </a:r>
          </a:p>
          <a:p>
            <a:pPr marL="917575"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Graphic representation</a:t>
            </a: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None/>
              <a:defRPr/>
            </a:pPr>
            <a:endParaRPr lang="en-US" sz="2400" dirty="0" smtClean="0">
              <a:latin typeface="+mj-lt"/>
            </a:endParaRPr>
          </a:p>
          <a:p>
            <a:pPr marL="917575">
              <a:buNone/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1200150"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Examples of Malaysian Brands</a:t>
            </a:r>
            <a:endParaRPr lang="en-US" sz="3600" dirty="0"/>
          </a:p>
        </p:txBody>
      </p:sp>
      <p:pic>
        <p:nvPicPr>
          <p:cNvPr id="11" name="Picture 2" descr="prot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029200"/>
            <a:ext cx="1524000" cy="1524000"/>
          </a:xfrm>
          <a:prstGeom prst="rect">
            <a:avLst/>
          </a:prstGeom>
          <a:noFill/>
        </p:spPr>
      </p:pic>
      <p:pic>
        <p:nvPicPr>
          <p:cNvPr id="21" name="Picture 3" descr="Perodu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334000"/>
            <a:ext cx="1219200" cy="1069910"/>
          </a:xfrm>
          <a:prstGeom prst="rect">
            <a:avLst/>
          </a:prstGeom>
          <a:noFill/>
        </p:spPr>
      </p:pic>
      <p:pic>
        <p:nvPicPr>
          <p:cNvPr id="22" name="Picture 11" descr="logo_ma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286000"/>
            <a:ext cx="2286000" cy="662066"/>
          </a:xfrm>
          <a:prstGeom prst="rect">
            <a:avLst/>
          </a:prstGeom>
          <a:noFill/>
        </p:spPr>
      </p:pic>
      <p:pic>
        <p:nvPicPr>
          <p:cNvPr id="23" name="Picture 6" descr="Afbeelding: Logo van de oliemaatschappij Petron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1447800"/>
            <a:ext cx="3124200" cy="2343150"/>
          </a:xfrm>
          <a:prstGeom prst="rect">
            <a:avLst/>
          </a:prstGeom>
          <a:noFill/>
        </p:spPr>
      </p:pic>
      <p:pic>
        <p:nvPicPr>
          <p:cNvPr id="24" name="Picture 10" descr="mjpurplelogonobrd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3657600"/>
            <a:ext cx="3392905" cy="685800"/>
          </a:xfrm>
          <a:prstGeom prst="rect">
            <a:avLst/>
          </a:prstGeom>
          <a:noFill/>
        </p:spPr>
      </p:pic>
      <p:pic>
        <p:nvPicPr>
          <p:cNvPr id="27" name="Picture 4" descr="C:\Users\JOYEE\Desktop\JOYEE Scanned\From Chin\pos-logo_hire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3429000"/>
            <a:ext cx="340178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  <p:pic>
        <p:nvPicPr>
          <p:cNvPr id="12" name="Picture 9" descr="Image Detai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4953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Registrability Criteria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Section 10(1) of the Trade Marks Act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(a) the name of an individual, company or firm represented in a special or particular manner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(b) the signature of the Applicant for registration or of some predecessor in his business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(c) an invented word or words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r>
              <a:rPr lang="en-US" dirty="0" smtClean="0"/>
              <a:t>	</a:t>
            </a:r>
            <a:endParaRPr lang="en-US" b="1" i="1" dirty="0" smtClean="0"/>
          </a:p>
          <a:p>
            <a:endParaRPr lang="en-US" dirty="0"/>
          </a:p>
        </p:txBody>
      </p:sp>
      <p:pic>
        <p:nvPicPr>
          <p:cNvPr id="4" name="ctl00_chart1_app_controls_bgb_responsivetable_ascx1_GridBGB_ctl00_ctl108_imgcolumn" descr="http://www.interbrand.com/app/controls/BGB/logos/Heinz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133600"/>
            <a:ext cx="15841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tl00_chart1_app_controls_bgb_responsivetable_ascx1_GridBGB_ctl00_ctl30_imgcolumn" descr="http://www.interbrand.com/app/controls/BGB/logos/Disney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86200"/>
            <a:ext cx="19442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1.static.img-dpreview.com/files/news/0011800673/newkodaklogos.gif?v=20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953000"/>
            <a:ext cx="2939752" cy="1469877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Registrability Criteria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(d) a word having no direct reference to the character or quality of the goods or services, not being, according to its ordinary meaning, a geographical name or surname, or 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(e) any other distinctive mark</a:t>
            </a:r>
          </a:p>
          <a:p>
            <a:pPr>
              <a:lnSpc>
                <a:spcPct val="90000"/>
              </a:lnSpc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3429000"/>
            <a:ext cx="380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6" descr="400px-famous_br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267200"/>
            <a:ext cx="2743200" cy="2057746"/>
          </a:xfrm>
          <a:prstGeom prst="rect">
            <a:avLst/>
          </a:prstGeom>
          <a:noFill/>
        </p:spPr>
      </p:pic>
      <p:pic>
        <p:nvPicPr>
          <p:cNvPr id="60419" name="Picture 3" descr="C:\Users\User\Pictures\m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048000"/>
            <a:ext cx="1560961" cy="1044109"/>
          </a:xfrm>
          <a:prstGeom prst="rect">
            <a:avLst/>
          </a:prstGeom>
          <a:noFill/>
        </p:spPr>
      </p:pic>
      <p:pic>
        <p:nvPicPr>
          <p:cNvPr id="14" name="Picture 2" descr="C:\Users\User\Pictures\shell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200400"/>
            <a:ext cx="1219200" cy="87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IP system in Malaysia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077200" cy="4114800"/>
          </a:xfrm>
        </p:spPr>
        <p:txBody>
          <a:bodyPr/>
          <a:lstStyle/>
          <a:p>
            <a:pPr marL="457200" indent="-45720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	</a:t>
            </a:r>
          </a:p>
          <a:p>
            <a:pPr marL="457200" indent="-45720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	Governed by laws in Malaysia</a:t>
            </a:r>
          </a:p>
          <a:p>
            <a:pPr marL="917575">
              <a:buNone/>
              <a:defRPr/>
            </a:pPr>
            <a:endParaRPr lang="en-US" sz="2400" dirty="0" smtClean="0"/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Patent  Act 1983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Trade Marks Act 1976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Industrial Design Act 2011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Copyright  Act 1987</a:t>
            </a:r>
          </a:p>
          <a:p>
            <a:pPr marL="917575">
              <a:buNone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917575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Regulatory body is Malaysian IP Office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Non </a:t>
            </a:r>
            <a:r>
              <a:rPr lang="en-US" sz="3200" b="1" dirty="0" err="1" smtClean="0"/>
              <a:t>registrable</a:t>
            </a:r>
            <a:r>
              <a:rPr lang="en-US" sz="3200" b="1" dirty="0" smtClean="0"/>
              <a:t> Trade Marks</a:t>
            </a:r>
            <a:endParaRPr lang="en-US" altLang="zh-TW" sz="3200" b="1" i="1" dirty="0">
              <a:ea typeface="新細明體" pitchFamily="18" charset="-120"/>
            </a:endParaRPr>
          </a:p>
        </p:txBody>
      </p:sp>
      <p:pic>
        <p:nvPicPr>
          <p:cNvPr id="45060" name="Picture 4" descr="hibisc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1524000"/>
            <a:ext cx="985838" cy="990600"/>
          </a:xfrm>
        </p:spPr>
      </p:pic>
      <p:pic>
        <p:nvPicPr>
          <p:cNvPr id="45061" name="Picture 5" descr="101px-Hammer_and_sick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105400"/>
            <a:ext cx="838200" cy="838200"/>
          </a:xfrm>
          <a:prstGeom prst="rect">
            <a:avLst/>
          </a:prstGeom>
          <a:noFill/>
        </p:spPr>
      </p:pic>
      <p:pic>
        <p:nvPicPr>
          <p:cNvPr id="45062" name="Picture 6" descr="logo-asea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057400"/>
            <a:ext cx="900113" cy="900113"/>
          </a:xfrm>
          <a:prstGeom prst="rect">
            <a:avLst/>
          </a:prstGeom>
          <a:noFill/>
        </p:spPr>
      </p:pic>
      <p:pic>
        <p:nvPicPr>
          <p:cNvPr id="45063" name="Picture 7" descr="800px-Flag_of_the_Red_Cros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343400"/>
            <a:ext cx="1143000" cy="919163"/>
          </a:xfrm>
          <a:prstGeom prst="rect">
            <a:avLst/>
          </a:prstGeom>
          <a:noFill/>
        </p:spPr>
      </p:pic>
      <p:pic>
        <p:nvPicPr>
          <p:cNvPr id="45064" name="Picture 8" descr="180px-Tenteradarat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3276600"/>
            <a:ext cx="838200" cy="928687"/>
          </a:xfrm>
          <a:prstGeom prst="rect">
            <a:avLst/>
          </a:prstGeom>
          <a:noFill/>
        </p:spPr>
      </p:pic>
      <p:pic>
        <p:nvPicPr>
          <p:cNvPr id="45065" name="Picture 9" descr="icrc-cr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67600" y="4343400"/>
            <a:ext cx="1078445" cy="901700"/>
          </a:xfrm>
          <a:prstGeom prst="rect">
            <a:avLst/>
          </a:prstGeom>
          <a:noFill/>
        </p:spPr>
      </p:pic>
      <p:pic>
        <p:nvPicPr>
          <p:cNvPr id="45066" name="Picture 10" descr="my%255Efmpcol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15200" y="3200400"/>
            <a:ext cx="990600" cy="889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752600" y="1905000"/>
            <a:ext cx="444420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Hibiscus/</a:t>
            </a:r>
            <a:r>
              <a:rPr lang="en-US" sz="2400" dirty="0" err="1" smtClean="0">
                <a:solidFill>
                  <a:srgbClr val="000000"/>
                </a:solidFill>
              </a:rPr>
              <a:t>Bunga</a:t>
            </a:r>
            <a:r>
              <a:rPr lang="en-US" sz="2400" dirty="0" smtClean="0">
                <a:solidFill>
                  <a:srgbClr val="000000"/>
                </a:solidFill>
              </a:rPr>
              <a:t> Raya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ASEAN Logo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Malaysian Army; Royal Malaysian Navy/Air Force; Police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Red Cross/ Red Crescent</a:t>
            </a:r>
          </a:p>
          <a:p>
            <a:pPr marL="457200" indent="-457200" eaLnBrk="0" hangingPunct="0">
              <a:lnSpc>
                <a:spcPct val="80000"/>
              </a:lnSpc>
              <a:spcBef>
                <a:spcPct val="20000"/>
              </a:spcBef>
              <a:buFontTx/>
              <a:buBlip>
                <a:blip r:embed="rId15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Communism symbol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Process</a:t>
            </a:r>
            <a:endParaRPr lang="en-US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62000" y="1371600"/>
            <a:ext cx="3312368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00"/>
                </a:solidFill>
                <a:ea typeface="新細明體" pitchFamily="18" charset="-120"/>
              </a:rPr>
              <a:t>File Application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2362200" y="17526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62000" y="2057400"/>
            <a:ext cx="3312367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00"/>
                </a:solidFill>
                <a:ea typeface="新細明體" pitchFamily="18" charset="-120"/>
              </a:rPr>
              <a:t>Formalities Check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62000" y="2819400"/>
            <a:ext cx="3323455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 smtClean="0">
                <a:solidFill>
                  <a:srgbClr val="000000"/>
                </a:solidFill>
                <a:ea typeface="新細明體" pitchFamily="18" charset="-120"/>
              </a:rPr>
              <a:t>Search and Examination</a:t>
            </a:r>
            <a:endParaRPr kumimoji="1" lang="en-US" altLang="zh-TW" sz="20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2362200" y="25146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62000" y="3657600"/>
            <a:ext cx="3312368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00"/>
                </a:solidFill>
                <a:ea typeface="新細明體" pitchFamily="18" charset="-120"/>
              </a:rPr>
              <a:t>Acceptance and Advertisement</a:t>
            </a: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362200" y="32766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762000" y="4800600"/>
            <a:ext cx="3312368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00"/>
                </a:solidFill>
                <a:ea typeface="新細明體" pitchFamily="18" charset="-120"/>
              </a:rPr>
              <a:t>Opposition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62000" y="5638800"/>
            <a:ext cx="3312368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00"/>
                </a:solidFill>
                <a:ea typeface="新細明體" pitchFamily="18" charset="-120"/>
              </a:rPr>
              <a:t>Registration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62000" y="6400801"/>
            <a:ext cx="3352800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TW" sz="2000" dirty="0" smtClean="0">
                <a:solidFill>
                  <a:srgbClr val="000000"/>
                </a:solidFill>
                <a:ea typeface="新細明體" pitchFamily="18" charset="-120"/>
              </a:rPr>
              <a:t>Renewal</a:t>
            </a:r>
            <a:endParaRPr kumimoji="1" lang="en-US" altLang="zh-TW" sz="2000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2362200" y="44196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Line 2"/>
          <p:cNvSpPr>
            <a:spLocks noChangeShapeType="1"/>
          </p:cNvSpPr>
          <p:nvPr/>
        </p:nvSpPr>
        <p:spPr bwMode="auto">
          <a:xfrm>
            <a:off x="2362200" y="52578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2362200" y="6096000"/>
            <a:ext cx="1587" cy="26987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lg" len="lg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50197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Marks Statistics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1440110"/>
          <a:ext cx="7772401" cy="5036899"/>
        </p:xfrm>
        <a:graphic>
          <a:graphicData uri="http://schemas.openxmlformats.org/drawingml/2006/table">
            <a:tbl>
              <a:tblPr/>
              <a:tblGrid>
                <a:gridCol w="1110343"/>
                <a:gridCol w="1110343"/>
                <a:gridCol w="1110343"/>
                <a:gridCol w="1110343"/>
                <a:gridCol w="1110343"/>
                <a:gridCol w="1110343"/>
                <a:gridCol w="1110343"/>
              </a:tblGrid>
              <a:tr h="152727">
                <a:tc rowSpan="2"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YEAR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APPLICATION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REGISTRATION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Malaysia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Foreign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Total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Malaysia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Foreign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FFFFFF"/>
                          </a:solidFill>
                        </a:rPr>
                        <a:t>Total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F377B"/>
                    </a:solidFill>
                  </a:tcPr>
                </a:tc>
              </a:tr>
              <a:tr h="304681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1934 -1982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162,415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132,273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681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1983 -1990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26,079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29,857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55,936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4,084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18,736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22,820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3,707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4,616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8,323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1,463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1,820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4,214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5,061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9,275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1,355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1,697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5,056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5,209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10,265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2,247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3,013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6,011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6,334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12,345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1,789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6,166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7,955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6,861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7,242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14,103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2,399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9,412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7,329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8,243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15,572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1,258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2,759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4,017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9,042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13,087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22,129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1,082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2,537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3,619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4,063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10,813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14,876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1,521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2,869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4,390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1999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5,053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8,660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13,713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1,226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1,665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6,303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12,500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18,803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1,328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1,777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6,525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10,078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16,603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1,570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5,341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6,911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7,661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8,785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16,446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4,056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7,072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11,128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8,327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9,439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17,766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3,014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9,108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12,122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10,406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10,337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20,743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3,243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8,473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11,716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10,479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11,668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22,147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3,683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7,771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11,454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11,209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12,840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24,049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5,651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10,108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15,759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12,289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13,605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25,894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8,108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17,382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25,490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2008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12,562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13,472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26,034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9,049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18,798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27,847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 u="sng">
                          <a:solidFill>
                            <a:srgbClr val="0066FF"/>
                          </a:solidFill>
                          <a:hlinkClick r:id="rId2" action="ppaction://hlinkfile"/>
                        </a:rPr>
                        <a:t>2009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12,810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11,260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24,070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5,438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9,534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14,972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 u="sng">
                          <a:solidFill>
                            <a:srgbClr val="0066FF"/>
                          </a:solidFill>
                          <a:hlinkClick r:id="rId3" action="ppaction://hlinkfile"/>
                        </a:rPr>
                        <a:t>2010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13,099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13,271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26,370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5,642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8,652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14,294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 u="sng">
                          <a:solidFill>
                            <a:srgbClr val="0066FF"/>
                          </a:solidFill>
                          <a:hlinkClick r:id="rId4" action="ppaction://hlinkfile"/>
                        </a:rPr>
                        <a:t>2011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15,832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28,833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10,201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13,618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23,819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 u="sng">
                          <a:solidFill>
                            <a:srgbClr val="0066FF"/>
                          </a:solidFill>
                          <a:hlinkClick r:id="rId5" action="ppaction://hlinkfile"/>
                        </a:rPr>
                        <a:t>2012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14,044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17,832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31,876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9,765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16,311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26,076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 u="sng">
                          <a:solidFill>
                            <a:srgbClr val="0066FF"/>
                          </a:solidFill>
                          <a:hlinkClick r:id="rId6" action="ppaction://hlinkfile"/>
                        </a:rPr>
                        <a:t>2013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14,705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17,520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32,225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9,777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17,202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26,979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681">
                <a:tc>
                  <a:txBody>
                    <a:bodyPr/>
                    <a:lstStyle/>
                    <a:p>
                      <a:pPr algn="ctr"/>
                      <a:r>
                        <a:rPr lang="en-US" sz="800" b="1" i="1" u="sng">
                          <a:solidFill>
                            <a:srgbClr val="0066FF"/>
                          </a:solidFill>
                          <a:hlinkClick r:id="rId7" action="ppaction://hlinkfile"/>
                        </a:rPr>
                        <a:t>NOV 2014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13,959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17,203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31,162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9,476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15,401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24,877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27"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Total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244,794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294,764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701,973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103,159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/>
                        <a:t>212,470</a:t>
                      </a:r>
                      <a:endParaRPr lang="en-US" sz="8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447,902</a:t>
                      </a:r>
                      <a:endParaRPr lang="en-US" sz="8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Y" sz="3200" dirty="0" smtClean="0"/>
              <a:t>4. Copyright</a:t>
            </a:r>
            <a:endParaRPr lang="es-ES" sz="32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eaLnBrk="1" hangingPunct="1">
              <a:buNone/>
            </a:pPr>
            <a:r>
              <a:rPr lang="es-ES" sz="2800" dirty="0" smtClean="0">
                <a:solidFill>
                  <a:srgbClr val="000000"/>
                </a:solidFill>
              </a:rPr>
              <a:t>Non registrable right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800"/>
            <a:ext cx="73136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Berne Convention 1886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 marL="917575"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167 member states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Malaysia joined in October 1990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No formal registration required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Automatic protection in member states</a:t>
            </a:r>
          </a:p>
          <a:p>
            <a:pPr marL="1317625" lvl="1">
              <a:buFontTx/>
              <a:buBlip>
                <a:blip r:embed="rId2"/>
              </a:buBlip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00"/>
                </a:solidFill>
              </a:rPr>
              <a:t>Subject matter</a:t>
            </a:r>
          </a:p>
          <a:p>
            <a:pPr marL="1317625" lvl="1"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0000"/>
                </a:solidFill>
              </a:rPr>
              <a:t> Original </a:t>
            </a:r>
            <a:r>
              <a:rPr lang="en-US" dirty="0" err="1" smtClean="0">
                <a:solidFill>
                  <a:srgbClr val="000000"/>
                </a:solidFill>
              </a:rPr>
              <a:t>endeavour</a:t>
            </a:r>
            <a:endParaRPr lang="en-US" dirty="0" smtClean="0">
              <a:solidFill>
                <a:srgbClr val="000000"/>
              </a:solidFill>
            </a:endParaRPr>
          </a:p>
          <a:p>
            <a:pPr marL="1317625" lvl="1">
              <a:buFontTx/>
              <a:buBlip>
                <a:blip r:embed="rId2"/>
              </a:buBlip>
              <a:defRPr/>
            </a:pPr>
            <a:r>
              <a:rPr lang="en-US" dirty="0" smtClean="0">
                <a:solidFill>
                  <a:srgbClr val="000000"/>
                </a:solidFill>
              </a:rPr>
              <a:t> Reduced to a material form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 descr="C:\Users\User\AppData\Local\Microsoft\Windows\Temporary Internet Files\Content.IE5\NDZ6VN0Y\MC90043482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14800"/>
            <a:ext cx="1756564" cy="1756564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Literary 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03648" y="1600200"/>
            <a:ext cx="7283152" cy="4525963"/>
          </a:xfrm>
        </p:spPr>
        <p:txBody>
          <a:bodyPr>
            <a:normAutofit/>
          </a:bodyPr>
          <a:lstStyle/>
          <a:p>
            <a:pPr marL="917575"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Books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Brochures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Manuals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Letters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Tables or compilations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Computer programs</a:t>
            </a:r>
            <a:endParaRPr lang="en-US" dirty="0"/>
          </a:p>
        </p:txBody>
      </p:sp>
      <p:pic>
        <p:nvPicPr>
          <p:cNvPr id="1027" name="Picture 3" descr="C:\Users\User\AppData\Local\Microsoft\Windows\Temporary Internet Files\Content.IE5\NFB16SVP\MP90044829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95400"/>
            <a:ext cx="2088667" cy="3142242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Artistic 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917575"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Graphics/Drawings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Photographs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Sculpture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Architecture</a:t>
            </a:r>
            <a:endParaRPr lang="en-US" sz="2800" dirty="0"/>
          </a:p>
        </p:txBody>
      </p:sp>
      <p:pic>
        <p:nvPicPr>
          <p:cNvPr id="18434" name="Picture 2" descr="http://www.pos.com.my/pos/Files/upload/philately/stampgallery/imagestamp/20060815/20060815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09800"/>
            <a:ext cx="2376264" cy="1864251"/>
          </a:xfrm>
          <a:prstGeom prst="rect">
            <a:avLst/>
          </a:prstGeom>
          <a:noFill/>
        </p:spPr>
      </p:pic>
      <p:pic>
        <p:nvPicPr>
          <p:cNvPr id="18436" name="Picture 4" descr="http://www.pos.com.my/pos/Files/upload/philately/stampgallery/imagestamp/20060815/20060815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343400"/>
            <a:ext cx="2478191" cy="1944216"/>
          </a:xfrm>
          <a:prstGeom prst="rect">
            <a:avLst/>
          </a:prstGeom>
          <a:noFill/>
        </p:spPr>
      </p:pic>
      <p:pic>
        <p:nvPicPr>
          <p:cNvPr id="18438" name="Picture 6" descr="http://www.pos.com.my/pos/Files/upload/philately/stampgallery/imagestamp/20060815/20060815s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343400"/>
            <a:ext cx="2448272" cy="1920744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Derivative 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Derived from any pre-existing copyright works:</a:t>
            </a:r>
          </a:p>
          <a:p>
            <a:pPr>
              <a:buNone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Translation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Adaptation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Arrangement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Collection of works</a:t>
            </a:r>
          </a:p>
          <a:p>
            <a:pPr>
              <a:buNone/>
            </a:pP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6629400" cy="868362"/>
          </a:xfrm>
        </p:spPr>
        <p:txBody>
          <a:bodyPr/>
          <a:lstStyle/>
          <a:p>
            <a:r>
              <a:rPr lang="en-US" sz="3200" dirty="0" smtClean="0"/>
              <a:t>Ownership of Copyright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600200"/>
            <a:ext cx="7067128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Presumption of Ownership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Author – 	creator of the work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Owner – 	person entitled to 			control the work</a:t>
            </a: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User\AppData\Local\Microsoft\Windows\Temporary Internet Files\Content.IE5\N1BYK9DA\MC90018371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724400"/>
            <a:ext cx="1694842" cy="1250695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Ownership of Copyright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9632" y="1600200"/>
            <a:ext cx="7427168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Commissioned Work: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Ownership is transferred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from the author to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the person who commissioned the work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Work made in employment: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Ownership lies with the author’s employer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i="1" dirty="0" smtClean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1143000" y="4345764"/>
            <a:ext cx="6629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/>
              <a:t>    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* </a:t>
            </a:r>
            <a:r>
              <a:rPr lang="en-US" sz="2000" i="1" dirty="0" smtClean="0">
                <a:solidFill>
                  <a:srgbClr val="000000"/>
                </a:solidFill>
              </a:rPr>
              <a:t>in the absence of any agreement to the contrary</a:t>
            </a:r>
            <a:endParaRPr lang="en-US" sz="2000" i="1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1. Patent</a:t>
            </a:r>
          </a:p>
        </p:txBody>
      </p:sp>
      <p:sp>
        <p:nvSpPr>
          <p:cNvPr id="16390" name="Content Placeholder 2"/>
          <p:cNvSpPr>
            <a:spLocks noGrp="1"/>
          </p:cNvSpPr>
          <p:nvPr>
            <p:ph idx="1"/>
          </p:nvPr>
        </p:nvSpPr>
        <p:spPr>
          <a:xfrm>
            <a:off x="762000" y="1493838"/>
            <a:ext cx="7848600" cy="4525962"/>
          </a:xfrm>
        </p:spPr>
        <p:txBody>
          <a:bodyPr/>
          <a:lstStyle/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latin typeface="+mj-lt"/>
            </a:endParaRPr>
          </a:p>
          <a:p>
            <a:pPr marL="917575">
              <a:buNone/>
              <a:defRPr/>
            </a:pPr>
            <a:endParaRPr lang="en-US" sz="2400" dirty="0" smtClean="0">
              <a:latin typeface="+mj-lt"/>
            </a:endParaRPr>
          </a:p>
          <a:p>
            <a:pPr marL="917575">
              <a:buNone/>
              <a:defRPr/>
            </a:pPr>
            <a:endParaRPr lang="en-US" sz="2400" dirty="0" smtClean="0">
              <a:latin typeface="+mj-lt"/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Fixed-term agreement with the state 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Monopoly  in exchange for disclosure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Territorial in nature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Protects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inventions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in a field of technology</a:t>
            </a:r>
          </a:p>
          <a:p>
            <a:pPr marL="1200150"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6391" name="Picture 10" descr="imagesCAC8MSR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447800"/>
            <a:ext cx="2971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Duration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marL="917575">
              <a:buNone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None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Literary, musical or artistic works – life of the author plus 50 years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Other works – 50 years from publication</a:t>
            </a:r>
            <a:endParaRPr lang="en-US" sz="2800" dirty="0"/>
          </a:p>
        </p:txBody>
      </p:sp>
      <p:pic>
        <p:nvPicPr>
          <p:cNvPr id="1026" name="Picture 2" descr="C:\Users\User\AppData\Local\Microsoft\Windows\Temporary Internet Files\Content.IE5\NFB16SVP\MP90042662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114800"/>
            <a:ext cx="1600200" cy="2406174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8229600" cy="561975"/>
          </a:xfrm>
        </p:spPr>
        <p:txBody>
          <a:bodyPr>
            <a:noAutofit/>
          </a:bodyPr>
          <a:lstStyle/>
          <a:p>
            <a:r>
              <a:rPr lang="en-US" sz="3200" dirty="0" smtClean="0"/>
              <a:t>Voluntary Notification (VN)</a:t>
            </a:r>
            <a:endParaRPr lang="en-US" sz="32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b="1" dirty="0" smtClean="0">
              <a:latin typeface="Verdana" pitchFamily="34" charset="0"/>
            </a:endParaRPr>
          </a:p>
          <a:p>
            <a:pPr>
              <a:buFontTx/>
              <a:buNone/>
            </a:pPr>
            <a:endParaRPr lang="en-US" sz="2000" b="1" dirty="0" smtClean="0">
              <a:latin typeface="Verdana" pitchFamily="34" charset="0"/>
            </a:endParaRPr>
          </a:p>
          <a:p>
            <a:pPr>
              <a:buFontTx/>
              <a:buNone/>
            </a:pPr>
            <a:endParaRPr lang="en-US" sz="2000" b="1" dirty="0" smtClean="0">
              <a:latin typeface="Verdana" pitchFamily="34" charset="0"/>
            </a:endParaRPr>
          </a:p>
          <a:p>
            <a:pPr>
              <a:buFontTx/>
              <a:buNone/>
            </a:pPr>
            <a:endParaRPr lang="en-US" sz="2000" b="1" dirty="0" smtClean="0">
              <a:latin typeface="Verdana" pitchFamily="34" charset="0"/>
            </a:endParaRPr>
          </a:p>
          <a:p>
            <a:pPr>
              <a:buFontTx/>
              <a:buNone/>
            </a:pPr>
            <a:endParaRPr lang="en-US" sz="2000" b="1" dirty="0">
              <a:latin typeface="Verdana" pitchFamily="34" charset="0"/>
            </a:endParaRPr>
          </a:p>
          <a:p>
            <a:pPr>
              <a:buFontTx/>
              <a:buNone/>
            </a:pPr>
            <a:endParaRPr lang="en-US" sz="2000" dirty="0">
              <a:latin typeface="Verdana" pitchFamily="34" charset="0"/>
            </a:endParaRPr>
          </a:p>
          <a:p>
            <a:endParaRPr lang="en-US" sz="2000" dirty="0">
              <a:latin typeface="Verdana" pitchFamily="34" charset="0"/>
            </a:endParaRPr>
          </a:p>
          <a:p>
            <a:pPr>
              <a:buFontTx/>
              <a:buNone/>
            </a:pPr>
            <a:endParaRPr lang="en-US" sz="1800" dirty="0">
              <a:latin typeface="Verdana" pitchFamily="34" charset="0"/>
            </a:endParaRPr>
          </a:p>
          <a:p>
            <a:endParaRPr lang="en-US" sz="1800" dirty="0">
              <a:latin typeface="Verdana" pitchFamily="34" charset="0"/>
            </a:endParaRPr>
          </a:p>
          <a:p>
            <a:endParaRPr lang="en-US" sz="1800" dirty="0">
              <a:latin typeface="Verdana" pitchFamily="34" charset="0"/>
            </a:endParaRPr>
          </a:p>
          <a:p>
            <a:endParaRPr lang="en-US" sz="1800" dirty="0">
              <a:latin typeface="Verdana" pitchFamily="34" charset="0"/>
            </a:endParaRPr>
          </a:p>
          <a:p>
            <a:endParaRPr lang="en-US" sz="1800" b="1" dirty="0"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1"/>
            <a:ext cx="838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7575">
              <a:buNone/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Effective 01 June 2012</a:t>
            </a:r>
          </a:p>
          <a:p>
            <a:pPr marL="917575"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Owner may file for VN at </a:t>
            </a:r>
            <a:r>
              <a:rPr lang="en-US" sz="2800" dirty="0" err="1" smtClean="0">
                <a:solidFill>
                  <a:srgbClr val="000000"/>
                </a:solidFill>
              </a:rPr>
              <a:t>MyIPO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Copyright Notification Certificate issued </a:t>
            </a:r>
          </a:p>
          <a:p>
            <a:pPr marL="917575">
              <a:defRPr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 Prima facie evidence of ownership</a:t>
            </a:r>
          </a:p>
          <a:p>
            <a:pPr marL="917575">
              <a:buFontTx/>
              <a:buBlip>
                <a:blip r:embed="rId2"/>
              </a:buBlip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917575">
              <a:defRPr/>
            </a:pPr>
            <a:endParaRPr lang="en-US" sz="240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Application for VN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Information necessary for filing</a:t>
            </a:r>
          </a:p>
          <a:p>
            <a:pPr marL="917575">
              <a:buNone/>
              <a:defRPr/>
            </a:pPr>
            <a:endParaRPr lang="en-US" sz="26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Details of authorship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Title of work (National language, English or translation)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Date of publication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Date of death of author ( if deceased)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Consent to research &amp; educational use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Applicant’s signature ( to validate appointment)</a:t>
            </a:r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Application for VN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1640" y="1600200"/>
            <a:ext cx="7355160" cy="4525963"/>
          </a:xfrm>
        </p:spPr>
        <p:txBody>
          <a:bodyPr/>
          <a:lstStyle/>
          <a:p>
            <a:pPr marL="917575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Statutory Declaration also required</a:t>
            </a:r>
          </a:p>
          <a:p>
            <a:pPr marL="917575"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To assert and affirm ownership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To exhibit a copy of the work</a:t>
            </a:r>
          </a:p>
          <a:p>
            <a:pPr marL="917575">
              <a:buFontTx/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Different medium of deposits available i.e. hardcopies, CDs, DVDs and thumb drive</a:t>
            </a: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C:\Users\User\AppData\Local\Microsoft\Windows\Temporary Internet Files\Content.IE5\8PE4N22V\MC90025214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800600"/>
            <a:ext cx="1803197" cy="1214323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Voluntary Notification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13838"/>
            <a:ext cx="3657600" cy="532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833438"/>
          </a:xfrm>
        </p:spPr>
        <p:txBody>
          <a:bodyPr/>
          <a:lstStyle/>
          <a:p>
            <a:pPr eaLnBrk="1" hangingPunct="1"/>
            <a:r>
              <a:rPr lang="en-US" altLang="en-US" i="1" smtClean="0">
                <a:latin typeface="French Script MT" pitchFamily="66" charset="0"/>
              </a:rPr>
              <a:t>Thank you</a:t>
            </a:r>
          </a:p>
        </p:txBody>
      </p:sp>
      <p:sp>
        <p:nvSpPr>
          <p:cNvPr id="44035" name="Rectangle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0" y="5872163"/>
            <a:ext cx="91440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 Rounded MT Bold" pitchFamily="34" charset="0"/>
              </a:rPr>
              <a:t/>
            </a:r>
            <a:br>
              <a:rPr lang="en-US" altLang="en-US" sz="1800" dirty="0" smtClean="0">
                <a:latin typeface="Arial Rounded MT Bold" pitchFamily="34" charset="0"/>
              </a:rPr>
            </a:br>
            <a:r>
              <a:rPr lang="en-US" altLang="en-US" sz="1800" dirty="0" smtClean="0">
                <a:latin typeface="Arial Rounded MT Bold" pitchFamily="34" charset="0"/>
              </a:rPr>
              <a:t/>
            </a:r>
            <a:br>
              <a:rPr lang="en-US" altLang="en-US" sz="1800" dirty="0" smtClean="0">
                <a:latin typeface="Arial Rounded MT Bold" pitchFamily="34" charset="0"/>
              </a:rPr>
            </a:br>
            <a:r>
              <a:rPr lang="en-US" altLang="en-US" sz="1200" dirty="0" smtClean="0">
                <a:latin typeface="Arial Rounded MT Bold" pitchFamily="34" charset="0"/>
              </a:rPr>
              <a:t> www.henrygoh.com</a:t>
            </a:r>
            <a:endParaRPr lang="en-US" altLang="en-US" sz="1200" dirty="0"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4724401"/>
            <a:ext cx="632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 smtClean="0">
              <a:latin typeface="Arial Black" pitchFamily="34" charset="0"/>
            </a:endParaRPr>
          </a:p>
          <a:p>
            <a:endParaRPr lang="en-US" altLang="en-US" dirty="0" smtClean="0">
              <a:latin typeface="Arial Black" pitchFamily="34" charset="0"/>
            </a:endParaRPr>
          </a:p>
          <a:p>
            <a:r>
              <a:rPr lang="en-US" altLang="en-US" dirty="0" smtClean="0">
                <a:latin typeface="Arial Black" pitchFamily="34" charset="0"/>
              </a:rPr>
              <a:t>Copyright © 2015 Henry Goh &amp; Co Sdn Bhd</a:t>
            </a:r>
            <a:endParaRPr lang="en-US" altLang="en-US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What is an invention?</a:t>
            </a:r>
          </a:p>
        </p:txBody>
      </p:sp>
      <p:sp>
        <p:nvSpPr>
          <p:cNvPr id="16390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315200" cy="4419600"/>
          </a:xfrm>
        </p:spPr>
        <p:txBody>
          <a:bodyPr/>
          <a:lstStyle/>
          <a:p>
            <a:pPr marL="631825" indent="-457200" eaLnBrk="1" hangingPunct="1">
              <a:spcBef>
                <a:spcPct val="0"/>
              </a:spcBef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An idea which permits in practice the solution to a problem in a technical field</a:t>
            </a:r>
          </a:p>
          <a:p>
            <a:pPr marL="631825" indent="-457200" eaLnBrk="1" hangingPunct="1">
              <a:spcBef>
                <a:spcPct val="0"/>
              </a:spcBef>
              <a:buNone/>
              <a:defRPr/>
            </a:pPr>
            <a:endParaRPr lang="en-US" sz="2400" dirty="0" smtClean="0">
              <a:solidFill>
                <a:srgbClr val="000000"/>
              </a:solidFill>
              <a:latin typeface="+mj-lt"/>
            </a:endParaRPr>
          </a:p>
          <a:p>
            <a:pPr marL="631825" indent="-457200" eaLnBrk="1" hangingPunct="1">
              <a:spcBef>
                <a:spcPct val="0"/>
              </a:spcBef>
              <a:buNone/>
              <a:defRPr/>
            </a:pPr>
            <a:r>
              <a:rPr lang="en-US" sz="2300" dirty="0" smtClean="0">
                <a:solidFill>
                  <a:srgbClr val="000000"/>
                </a:solidFill>
                <a:latin typeface="+mj-lt"/>
              </a:rPr>
              <a:t>Relate to a technical field</a:t>
            </a:r>
          </a:p>
          <a:p>
            <a:pPr marL="631825" indent="-457200" eaLnBrk="1" hangingPunct="1">
              <a:spcBef>
                <a:spcPct val="0"/>
              </a:spcBef>
              <a:buNone/>
              <a:defRPr/>
            </a:pPr>
            <a:r>
              <a:rPr lang="en-US" sz="2300" dirty="0" smtClean="0">
                <a:solidFill>
                  <a:srgbClr val="000000"/>
                </a:solidFill>
                <a:latin typeface="+mj-lt"/>
              </a:rPr>
              <a:t>Defined by technical features</a:t>
            </a:r>
          </a:p>
          <a:p>
            <a:pPr marL="631825" indent="-457200" eaLnBrk="1" hangingPunct="1">
              <a:spcBef>
                <a:spcPct val="0"/>
              </a:spcBef>
              <a:buNone/>
              <a:defRPr/>
            </a:pPr>
            <a:r>
              <a:rPr lang="en-US" sz="2300" dirty="0" smtClean="0">
                <a:solidFill>
                  <a:srgbClr val="000000"/>
                </a:solidFill>
                <a:latin typeface="+mj-lt"/>
              </a:rPr>
              <a:t>Satisfy </a:t>
            </a:r>
            <a:r>
              <a:rPr lang="en-US" sz="2300" b="1" dirty="0" smtClean="0">
                <a:solidFill>
                  <a:srgbClr val="000000"/>
                </a:solidFill>
                <a:latin typeface="+mj-lt"/>
              </a:rPr>
              <a:t>patentability requirements</a:t>
            </a:r>
          </a:p>
        </p:txBody>
      </p:sp>
      <p:pic>
        <p:nvPicPr>
          <p:cNvPr id="17415" name="Picture 6" descr="patents tre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048000"/>
            <a:ext cx="2171161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488113"/>
            <a:ext cx="26962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d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600200" y="2133600"/>
            <a:ext cx="6172200" cy="3352800"/>
          </a:xfrm>
        </p:spPr>
        <p:txBody>
          <a:bodyPr>
            <a:normAutofit/>
          </a:bodyPr>
          <a:lstStyle/>
          <a:p>
            <a:pPr marL="1028700" lvl="3" indent="-571500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Novelty</a:t>
            </a:r>
          </a:p>
          <a:p>
            <a:pPr marL="1028700" lvl="3" indent="-571500">
              <a:buFontTx/>
              <a:buBlip>
                <a:blip r:embed="rId2"/>
              </a:buBlip>
              <a:defRPr/>
            </a:pP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pPr marL="1028700" lvl="3" indent="-571500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Inventive step</a:t>
            </a:r>
          </a:p>
          <a:p>
            <a:pPr marL="1028700" lvl="3" indent="-571500"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+mj-lt"/>
            </a:endParaRPr>
          </a:p>
          <a:p>
            <a:pPr marL="1028700" lvl="3" indent="-571500">
              <a:buFontTx/>
              <a:buBlip>
                <a:blip r:embed="rId2"/>
              </a:buBlip>
              <a:defRPr/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Industrial applicability</a:t>
            </a:r>
          </a:p>
          <a:p>
            <a:pPr marL="1943100" lvl="3" indent="-571500">
              <a:buFontTx/>
              <a:buNone/>
              <a:defRPr/>
            </a:pPr>
            <a:endParaRPr lang="en-US" sz="2400" dirty="0" smtClean="0">
              <a:latin typeface="+mj-lt"/>
            </a:endParaRPr>
          </a:p>
          <a:p>
            <a:pPr>
              <a:buFontTx/>
              <a:buNone/>
              <a:defRPr/>
            </a:pPr>
            <a:endParaRPr lang="en-US" sz="2400" dirty="0" smtClean="0">
              <a:solidFill>
                <a:schemeClr val="accent1"/>
              </a:solidFill>
              <a:latin typeface="+mj-lt"/>
            </a:endParaRPr>
          </a:p>
          <a:p>
            <a:pPr>
              <a:buFontTx/>
              <a:buNone/>
              <a:defRPr/>
            </a:pPr>
            <a:endParaRPr lang="en-US" sz="2400" dirty="0" smtClean="0">
              <a:solidFill>
                <a:schemeClr val="accent1"/>
              </a:solidFill>
              <a:latin typeface="+mj-lt"/>
            </a:endParaRPr>
          </a:p>
          <a:p>
            <a:pPr>
              <a:buFontTx/>
              <a:buNone/>
              <a:defRPr/>
            </a:pPr>
            <a:endParaRPr lang="en-US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4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Patentability requirements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38200" y="1447800"/>
            <a:ext cx="78486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28700" lvl="1" indent="-571500" eaLnBrk="0" hangingPunct="0">
              <a:buFontTx/>
              <a:buBlip>
                <a:blip r:embed="rId2"/>
              </a:buBlip>
              <a:defRPr/>
            </a:pPr>
            <a:r>
              <a:rPr lang="en-US" sz="2800" b="1" dirty="0">
                <a:solidFill>
                  <a:srgbClr val="000000"/>
                </a:solidFill>
              </a:rPr>
              <a:t>Novelty (new)</a:t>
            </a:r>
          </a:p>
          <a:p>
            <a:pPr marL="571500" indent="-571500" eaLnBrk="0" hangingPunct="0">
              <a:defRPr/>
            </a:pPr>
            <a:r>
              <a:rPr lang="en-US" sz="2400" b="1" dirty="0">
                <a:solidFill>
                  <a:srgbClr val="000000"/>
                </a:solidFill>
              </a:rPr>
              <a:t>	</a:t>
            </a:r>
          </a:p>
          <a:p>
            <a:pPr marL="571500" indent="-571500" eaLnBrk="0" hangingPunct="0">
              <a:defRPr/>
            </a:pPr>
            <a:r>
              <a:rPr lang="en-US" sz="2400" b="1" dirty="0">
                <a:solidFill>
                  <a:srgbClr val="000000"/>
                </a:solidFill>
              </a:rPr>
              <a:t>	</a:t>
            </a:r>
            <a:r>
              <a:rPr lang="en-US" sz="2400" dirty="0">
                <a:solidFill>
                  <a:srgbClr val="000000"/>
                </a:solidFill>
              </a:rPr>
              <a:t>New if not anticipated by </a:t>
            </a:r>
            <a:r>
              <a:rPr lang="en-US" sz="2400" b="1" dirty="0">
                <a:solidFill>
                  <a:srgbClr val="000000"/>
                </a:solidFill>
              </a:rPr>
              <a:t>prior art</a:t>
            </a:r>
          </a:p>
          <a:p>
            <a:pPr marL="571500" indent="-571500" eaLnBrk="0" hangingPunct="0">
              <a:defRPr/>
            </a:pPr>
            <a:endParaRPr lang="en-US" sz="2400" i="1" u="sng" dirty="0">
              <a:solidFill>
                <a:srgbClr val="000000"/>
              </a:solidFill>
            </a:endParaRPr>
          </a:p>
          <a:p>
            <a:pPr marL="3249613" indent="-571500" eaLnBrk="0" hangingPunct="0"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	PUBLIC disclosure of invention, </a:t>
            </a:r>
          </a:p>
          <a:p>
            <a:pPr marL="3249613" indent="-571500" eaLnBrk="0" hangingPunct="0">
              <a:defRPr/>
            </a:pPr>
            <a:r>
              <a:rPr lang="en-US" sz="2400" dirty="0">
                <a:solidFill>
                  <a:srgbClr val="000000"/>
                </a:solidFill>
              </a:rPr>
              <a:t>	BY ANYONE, </a:t>
            </a:r>
          </a:p>
          <a:p>
            <a:pPr marL="3249613" indent="-571500" eaLnBrk="0" hangingPunct="0">
              <a:defRPr/>
            </a:pPr>
            <a:r>
              <a:rPr lang="en-US" sz="2400" dirty="0">
                <a:solidFill>
                  <a:srgbClr val="000000"/>
                </a:solidFill>
              </a:rPr>
              <a:t>	ANYWHERE in the world, </a:t>
            </a:r>
          </a:p>
          <a:p>
            <a:pPr marL="3249613" indent="-571500" eaLnBrk="0" hangingPunct="0">
              <a:defRPr/>
            </a:pPr>
            <a:r>
              <a:rPr lang="en-US" sz="2400" dirty="0">
                <a:solidFill>
                  <a:srgbClr val="000000"/>
                </a:solidFill>
              </a:rPr>
              <a:t>	BY ANY MEANS, </a:t>
            </a:r>
          </a:p>
          <a:p>
            <a:pPr marL="3249613" indent="-571500" eaLnBrk="0" hangingPunct="0">
              <a:defRPr/>
            </a:pPr>
            <a:r>
              <a:rPr lang="en-US" sz="2400" dirty="0">
                <a:solidFill>
                  <a:srgbClr val="000000"/>
                </a:solidFill>
              </a:rPr>
              <a:t>	before filing first application</a:t>
            </a:r>
          </a:p>
          <a:p>
            <a:pPr marL="571500" indent="-571500" eaLnBrk="0" hangingPunct="0">
              <a:defRPr/>
            </a:pPr>
            <a:endParaRPr lang="en-US" sz="2400" dirty="0"/>
          </a:p>
          <a:p>
            <a:pPr marL="571500" indent="-571500" eaLnBrk="0" hangingPunct="0">
              <a:buFont typeface="Wingdings" pitchFamily="2" charset="2"/>
              <a:buNone/>
              <a:defRPr/>
            </a:pPr>
            <a:r>
              <a:rPr lang="en-US" sz="2400" b="1" dirty="0"/>
              <a:t>	</a:t>
            </a:r>
          </a:p>
        </p:txBody>
      </p:sp>
      <p:sp>
        <p:nvSpPr>
          <p:cNvPr id="194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Patentability requirements</a:t>
            </a:r>
          </a:p>
        </p:txBody>
      </p:sp>
      <p:pic>
        <p:nvPicPr>
          <p:cNvPr id="19463" name="Picture 6" descr="Death-By-Presentation-Illustration-300x2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8804" y="2971800"/>
            <a:ext cx="278677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2057400" y="5105400"/>
            <a:ext cx="18288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</a:rPr>
              <a:t>Death by Presentation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7800" y="1676400"/>
            <a:ext cx="693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71475" indent="-371475" eaLnBrk="0" hangingPunct="0">
              <a:buFontTx/>
              <a:buBlip>
                <a:blip r:embed="rId2"/>
              </a:buBlip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Inventive step</a:t>
            </a:r>
          </a:p>
          <a:p>
            <a:pPr marL="371475" indent="-371475" eaLnBrk="0" hangingPunct="0">
              <a:defRPr/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71475" indent="-371475" eaLnBrk="0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	Assessment of obviousness </a:t>
            </a:r>
          </a:p>
          <a:p>
            <a:pPr marL="371475" indent="-371475" eaLnBrk="0" hangingPunct="0">
              <a:defRPr/>
            </a:pP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371475" indent="-371475" eaLnBrk="0" hangingPunct="0"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Q: Would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the combination of features of your invention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be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obvious to a person having ordinary skill in your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field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of technology ?</a:t>
            </a:r>
          </a:p>
          <a:p>
            <a:pPr marL="771525" lvl="3" indent="-371475" eaLnBrk="0" hangingPunct="0">
              <a:spcBef>
                <a:spcPct val="20000"/>
              </a:spcBef>
              <a:buFont typeface="Arial" charset="0"/>
              <a:buChar char="–"/>
              <a:defRPr/>
            </a:pPr>
            <a:endParaRPr lang="en-US" sz="2400" dirty="0">
              <a:latin typeface="+mj-lt"/>
            </a:endParaRPr>
          </a:p>
        </p:txBody>
      </p:sp>
      <p:sp>
        <p:nvSpPr>
          <p:cNvPr id="204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Patentability requirements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www.henrygoh.com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01136796">
  <a:themeElements>
    <a:clrScheme name="ms01_1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TP001136796</AuthoringAssetId>
    <AssetId xmlns="145c5697-5eb5-440b-b2f1-a8273fb59250">TS001136796</Asse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DB36C6AC-9D56-4504-AAE3-8241109D874E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145c5697-5eb5-440b-b2f1-a8273fb59250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5BCA28-9599-4DB2-8E24-422C0F2068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F41DE-AA34-4959-937B-D53EF57081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03E0BE0A-039D-401C-84CC-950ADC1AEA7C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TS001136796</Template>
  <TotalTime>1967</TotalTime>
  <Words>1464</Words>
  <Application>Microsoft Office PowerPoint</Application>
  <PresentationFormat>On-screen Show (4:3)</PresentationFormat>
  <Paragraphs>691</Paragraphs>
  <Slides>55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TS001136796</vt:lpstr>
      <vt:lpstr>Image</vt:lpstr>
      <vt:lpstr>IP rights as a business booster- The Malaysian Perspective  </vt:lpstr>
      <vt:lpstr>What is Intellectual Property?</vt:lpstr>
      <vt:lpstr>What is Intellectual Property?</vt:lpstr>
      <vt:lpstr>The IP system in Malaysia</vt:lpstr>
      <vt:lpstr>1. Patent</vt:lpstr>
      <vt:lpstr>What is an invention?</vt:lpstr>
      <vt:lpstr>Patentability requirements</vt:lpstr>
      <vt:lpstr>Patentability requirements</vt:lpstr>
      <vt:lpstr>Patentability requirements</vt:lpstr>
      <vt:lpstr>Patentability requirements</vt:lpstr>
      <vt:lpstr>Patentability requirements</vt:lpstr>
      <vt:lpstr>Patentability requirements</vt:lpstr>
      <vt:lpstr>Example of a Patented product</vt:lpstr>
      <vt:lpstr>Non-patentable inventions</vt:lpstr>
      <vt:lpstr>Non-patentable inventions</vt:lpstr>
      <vt:lpstr>Pre-filing considerations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3. Trade Marks</vt:lpstr>
      <vt:lpstr>Examples of Malaysian Brands</vt:lpstr>
      <vt:lpstr>Registrability Criteria</vt:lpstr>
      <vt:lpstr>Registrability Criteria</vt:lpstr>
      <vt:lpstr>Non registrable Trade Marks</vt:lpstr>
      <vt:lpstr>Registration Process</vt:lpstr>
      <vt:lpstr>Trade Marks Statistics</vt:lpstr>
      <vt:lpstr>4. Copyright</vt:lpstr>
      <vt:lpstr>Berne Convention 1886  </vt:lpstr>
      <vt:lpstr>Literary Works</vt:lpstr>
      <vt:lpstr>Artistic Works</vt:lpstr>
      <vt:lpstr>Derivative Works</vt:lpstr>
      <vt:lpstr>Ownership of Copyright</vt:lpstr>
      <vt:lpstr>Ownership of Copyright</vt:lpstr>
      <vt:lpstr>Duration</vt:lpstr>
      <vt:lpstr>Voluntary Notification (VN)</vt:lpstr>
      <vt:lpstr>Application for VN</vt:lpstr>
      <vt:lpstr>Application for VN</vt:lpstr>
      <vt:lpstr>Voluntary Notification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JOYEE</dc:creator>
  <cp:lastModifiedBy>User</cp:lastModifiedBy>
  <cp:revision>504</cp:revision>
  <cp:lastPrinted>2014-06-13T03:34:28Z</cp:lastPrinted>
  <dcterms:created xsi:type="dcterms:W3CDTF">2012-03-29T03:07:01Z</dcterms:created>
  <dcterms:modified xsi:type="dcterms:W3CDTF">2015-01-09T01:15:30Z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ugNumber">
    <vt:lpwstr>490681L</vt:lpwstr>
  </property>
  <property fmtid="{D5CDD505-2E9C-101B-9397-08002B2CF9AE}" pid="3" name="TPInstallLocation">
    <vt:lpwstr>{Document Themes}</vt:lpwstr>
  </property>
  <property fmtid="{D5CDD505-2E9C-101B-9397-08002B2CF9AE}" pid="4" name="PrimaryImageGen">
    <vt:lpwstr>1</vt:lpwstr>
  </property>
  <property fmtid="{D5CDD505-2E9C-101B-9397-08002B2CF9AE}" pid="5" name="display_urn:schemas-microsoft-com:office:office#APAuthor">
    <vt:lpwstr>REDMOND\cynvey</vt:lpwstr>
  </property>
  <property fmtid="{D5CDD505-2E9C-101B-9397-08002B2CF9AE}" pid="6" name="APAuthor">
    <vt:lpwstr>191</vt:lpwstr>
  </property>
  <property fmtid="{D5CDD505-2E9C-101B-9397-08002B2CF9AE}" pid="7" name="Milestone">
    <vt:lpwstr>Continuous</vt:lpwstr>
  </property>
  <property fmtid="{D5CDD505-2E9C-101B-9397-08002B2CF9AE}" pid="8" name="TPAppVersion">
    <vt:lpwstr>11</vt:lpwstr>
  </property>
  <property fmtid="{D5CDD505-2E9C-101B-9397-08002B2CF9AE}" pid="9" name="TPCommandLine">
    <vt:lpwstr>{PP} {FilePath}</vt:lpwstr>
  </property>
  <property fmtid="{D5CDD505-2E9C-101B-9397-08002B2CF9AE}" pid="10" name="IsSearchable">
    <vt:lpwstr>0</vt:lpwstr>
  </property>
  <property fmtid="{D5CDD505-2E9C-101B-9397-08002B2CF9AE}" pid="11" name="NumericId">
    <vt:lpwstr>-1.00000000000000</vt:lpwstr>
  </property>
  <property fmtid="{D5CDD505-2E9C-101B-9397-08002B2CF9AE}" pid="12" name="PublishTargets">
    <vt:lpwstr>OfficeOnline</vt:lpwstr>
  </property>
  <property fmtid="{D5CDD505-2E9C-101B-9397-08002B2CF9AE}" pid="13" name="TPLaunchHelpLinkType">
    <vt:lpwstr>Template</vt:lpwstr>
  </property>
  <property fmtid="{D5CDD505-2E9C-101B-9397-08002B2CF9AE}" pid="14" name="TPFriendlyName">
    <vt:lpwstr>Sample presentation slides (Sliver droplets design)</vt:lpwstr>
  </property>
  <property fmtid="{D5CDD505-2E9C-101B-9397-08002B2CF9AE}" pid="15" name="display_urn:schemas-microsoft-com:office:office#APEditor">
    <vt:lpwstr>REDMOND\v-luannv</vt:lpwstr>
  </property>
  <property fmtid="{D5CDD505-2E9C-101B-9397-08002B2CF9AE}" pid="16" name="APEditor">
    <vt:lpwstr>92</vt:lpwstr>
  </property>
  <property fmtid="{D5CDD505-2E9C-101B-9397-08002B2CF9AE}" pid="17" name="Provider">
    <vt:lpwstr>EY001138790</vt:lpwstr>
  </property>
  <property fmtid="{D5CDD505-2E9C-101B-9397-08002B2CF9AE}" pid="18" name="SourceTitle">
    <vt:lpwstr>Sample presentation slides (Sliver droplets design)</vt:lpwstr>
  </property>
  <property fmtid="{D5CDD505-2E9C-101B-9397-08002B2CF9AE}" pid="19" name="TPApplication">
    <vt:lpwstr>PowerPoint</vt:lpwstr>
  </property>
  <property fmtid="{D5CDD505-2E9C-101B-9397-08002B2CF9AE}" pid="20" name="TPLaunchHelpLink">
    <vt:lpwstr/>
  </property>
  <property fmtid="{D5CDD505-2E9C-101B-9397-08002B2CF9AE}" pid="21" name="TemplateType">
    <vt:lpwstr>Presentations</vt:lpwstr>
  </property>
  <property fmtid="{D5CDD505-2E9C-101B-9397-08002B2CF9AE}" pid="22" name="OpenTemplate">
    <vt:lpwstr>1</vt:lpwstr>
  </property>
  <property fmtid="{D5CDD505-2E9C-101B-9397-08002B2CF9AE}" pid="23" name="UACurrentWords">
    <vt:lpwstr>0</vt:lpwstr>
  </property>
  <property fmtid="{D5CDD505-2E9C-101B-9397-08002B2CF9AE}" pid="24" name="UALocRecommendation">
    <vt:lpwstr>Localize</vt:lpwstr>
  </property>
  <property fmtid="{D5CDD505-2E9C-101B-9397-08002B2CF9AE}" pid="25" name="Applications">
    <vt:lpwstr>66;#PowerPoint - Design Templt 2003;#64;#PowerPoint 2003;#67;#PowerPoint - Design Templt 12;#182;#Office XP;#65;#Microsoft Office PowerPoint 2007;#79;#Template 12</vt:lpwstr>
  </property>
  <property fmtid="{D5CDD505-2E9C-101B-9397-08002B2CF9AE}" pid="26" name="TemplateStatus">
    <vt:lpwstr>Complete</vt:lpwstr>
  </property>
  <property fmtid="{D5CDD505-2E9C-101B-9397-08002B2CF9AE}" pid="27" name="ContentTypeId">
    <vt:lpwstr>0x0101006025706CF4CD034688BEBAE97A2E701D020200C3831ACA17D8814887A164412888521E</vt:lpwstr>
  </property>
  <property fmtid="{D5CDD505-2E9C-101B-9397-08002B2CF9AE}" pid="28" name="IsDeleted">
    <vt:lpwstr>0</vt:lpwstr>
  </property>
  <property fmtid="{D5CDD505-2E9C-101B-9397-08002B2CF9AE}" pid="29" name="ShowIn">
    <vt:lpwstr>Show everywhere</vt:lpwstr>
  </property>
  <property fmtid="{D5CDD505-2E9C-101B-9397-08002B2CF9AE}" pid="30" name="PublishStatusLookup">
    <vt:lpwstr>259161</vt:lpwstr>
  </property>
  <property fmtid="{D5CDD505-2E9C-101B-9397-08002B2CF9AE}" pid="31" name="TPClientViewer">
    <vt:lpwstr>Microsoft Office PowerPoint</vt:lpwstr>
  </property>
  <property fmtid="{D5CDD505-2E9C-101B-9397-08002B2CF9AE}" pid="32" name="TPComponent">
    <vt:lpwstr>PPTFiles</vt:lpwstr>
  </property>
  <property fmtid="{D5CDD505-2E9C-101B-9397-08002B2CF9AE}" pid="33" name="TPNamespace">
    <vt:lpwstr>POWERPNT</vt:lpwstr>
  </property>
  <property fmtid="{D5CDD505-2E9C-101B-9397-08002B2CF9AE}" pid="34" name="APTrustLevel">
    <vt:lpwstr>1.00000000000000</vt:lpwstr>
  </property>
  <property fmtid="{D5CDD505-2E9C-101B-9397-08002B2CF9AE}" pid="35" name="TrustLevel">
    <vt:lpwstr>Microsoft Managed Content</vt:lpwstr>
  </property>
  <property fmtid="{D5CDD505-2E9C-101B-9397-08002B2CF9AE}" pid="36" name="Content Type">
    <vt:lpwstr>OOFile</vt:lpwstr>
  </property>
</Properties>
</file>